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337" r:id="rId3"/>
    <p:sldId id="266" r:id="rId4"/>
    <p:sldId id="271" r:id="rId5"/>
    <p:sldId id="351" r:id="rId6"/>
    <p:sldId id="352" r:id="rId7"/>
    <p:sldId id="353" r:id="rId8"/>
    <p:sldId id="354" r:id="rId9"/>
    <p:sldId id="355" r:id="rId10"/>
    <p:sldId id="356" r:id="rId11"/>
    <p:sldId id="345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-3397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0F278-C0AA-43FD-B19D-FA2CD1A1734A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022A2A-110C-42E1-8F33-65CDE77D3C15}">
      <dgm:prSet custT="1"/>
      <dgm:spPr/>
      <dgm:t>
        <a:bodyPr/>
        <a:lstStyle/>
        <a:p>
          <a:r>
            <a:rPr lang="en-US" sz="1900" dirty="0"/>
            <a:t>- START EARLY WITH INTEGRATION/SEPARATION PLANNING </a:t>
          </a:r>
          <a:br>
            <a:rPr lang="en-US" sz="1900" dirty="0"/>
          </a:br>
          <a:r>
            <a:rPr lang="en-US" sz="1200" dirty="0"/>
            <a:t>Definitely before Signing! </a:t>
          </a:r>
          <a:endParaRPr lang="en-US" sz="1900" dirty="0"/>
        </a:p>
      </dgm:t>
    </dgm:pt>
    <dgm:pt modelId="{7129154F-B78A-42B3-85E4-6A0167EF5C8E}" type="parTrans" cxnId="{CCE179E8-BC94-4BA4-9E12-D54F6D4E5EFD}">
      <dgm:prSet/>
      <dgm:spPr/>
      <dgm:t>
        <a:bodyPr/>
        <a:lstStyle/>
        <a:p>
          <a:endParaRPr lang="en-US"/>
        </a:p>
      </dgm:t>
    </dgm:pt>
    <dgm:pt modelId="{C1C5ADF1-EAED-4908-A90C-3768FA28B3A9}" type="sibTrans" cxnId="{CCE179E8-BC94-4BA4-9E12-D54F6D4E5EFD}">
      <dgm:prSet/>
      <dgm:spPr/>
      <dgm:t>
        <a:bodyPr/>
        <a:lstStyle/>
        <a:p>
          <a:endParaRPr lang="en-US"/>
        </a:p>
      </dgm:t>
    </dgm:pt>
    <dgm:pt modelId="{741C961E-1895-48B1-80F2-779B94B9D53E}">
      <dgm:prSet custT="1"/>
      <dgm:spPr/>
      <dgm:t>
        <a:bodyPr/>
        <a:lstStyle/>
        <a:p>
          <a:r>
            <a:rPr lang="en-US" sz="1900" dirty="0"/>
            <a:t>- AGILITY: ITERATE THE PLANS </a:t>
          </a:r>
          <a:br>
            <a:rPr lang="en-US" sz="1900" dirty="0"/>
          </a:br>
          <a:r>
            <a:rPr lang="en-US" sz="1400" dirty="0"/>
            <a:t>Validate, further develop, plan in sprints, ….</a:t>
          </a:r>
          <a:endParaRPr lang="en-US" sz="1900" dirty="0"/>
        </a:p>
      </dgm:t>
    </dgm:pt>
    <dgm:pt modelId="{9991C6DD-3C2F-46AC-A95D-D3EC25066C44}" type="parTrans" cxnId="{EB77069E-1787-429E-9FA8-19358BE54399}">
      <dgm:prSet/>
      <dgm:spPr/>
      <dgm:t>
        <a:bodyPr/>
        <a:lstStyle/>
        <a:p>
          <a:endParaRPr lang="en-US"/>
        </a:p>
      </dgm:t>
    </dgm:pt>
    <dgm:pt modelId="{8F6D38ED-3E2A-4B68-A321-1A7EBB55339F}" type="sibTrans" cxnId="{EB77069E-1787-429E-9FA8-19358BE54399}">
      <dgm:prSet/>
      <dgm:spPr/>
      <dgm:t>
        <a:bodyPr/>
        <a:lstStyle/>
        <a:p>
          <a:endParaRPr lang="en-US"/>
        </a:p>
      </dgm:t>
    </dgm:pt>
    <dgm:pt modelId="{D1F96427-4390-43F6-8F0F-B6C5FDFD7329}">
      <dgm:prSet custT="1"/>
      <dgm:spPr/>
      <dgm:t>
        <a:bodyPr/>
        <a:lstStyle/>
        <a:p>
          <a:r>
            <a:rPr lang="en-US" sz="1800" dirty="0"/>
            <a:t>- </a:t>
          </a:r>
          <a:r>
            <a:rPr lang="en-US" sz="1900" dirty="0"/>
            <a:t>DAY 1 READINESS PLAN TOTAL AND PER COUNTRY </a:t>
          </a:r>
          <a:br>
            <a:rPr lang="en-US" sz="1800" dirty="0"/>
          </a:br>
          <a:r>
            <a:rPr lang="en-US" sz="1400" dirty="0"/>
            <a:t>Consider local holidays! Christmas, Ramadan, Chinese/Persian New Year, etc.</a:t>
          </a:r>
          <a:endParaRPr lang="en-US" sz="1800" dirty="0"/>
        </a:p>
      </dgm:t>
    </dgm:pt>
    <dgm:pt modelId="{8F925AFC-7310-4BA5-A528-FEBBD855CDE7}" type="parTrans" cxnId="{2C5D6CF7-E814-4812-9A16-A8D9F172CE1D}">
      <dgm:prSet/>
      <dgm:spPr/>
      <dgm:t>
        <a:bodyPr/>
        <a:lstStyle/>
        <a:p>
          <a:endParaRPr lang="en-US"/>
        </a:p>
      </dgm:t>
    </dgm:pt>
    <dgm:pt modelId="{5406F192-192D-4A6D-8CA6-9C501D35278C}" type="sibTrans" cxnId="{2C5D6CF7-E814-4812-9A16-A8D9F172CE1D}">
      <dgm:prSet/>
      <dgm:spPr/>
      <dgm:t>
        <a:bodyPr/>
        <a:lstStyle/>
        <a:p>
          <a:endParaRPr lang="en-US"/>
        </a:p>
      </dgm:t>
    </dgm:pt>
    <dgm:pt modelId="{94ACE221-C1A4-4CAD-957F-C2ED56BCA3C9}">
      <dgm:prSet custT="1"/>
      <dgm:spPr/>
      <dgm:t>
        <a:bodyPr/>
        <a:lstStyle/>
        <a:p>
          <a:r>
            <a:rPr lang="en-US" sz="1900" dirty="0"/>
            <a:t>- INVOLVE TOTAL AND LOCAL LEADERSHIP TEAMs </a:t>
          </a:r>
          <a:br>
            <a:rPr lang="en-US" sz="1900" dirty="0"/>
          </a:br>
          <a:r>
            <a:rPr lang="en-US" sz="1400" dirty="0"/>
            <a:t>and listen to them!</a:t>
          </a:r>
          <a:endParaRPr lang="en-US" sz="1900" dirty="0"/>
        </a:p>
      </dgm:t>
    </dgm:pt>
    <dgm:pt modelId="{CC38FEAA-3213-4F3A-8A0C-B003DAF36AE2}" type="parTrans" cxnId="{24194D97-0518-49F4-B9D0-925951F27E87}">
      <dgm:prSet/>
      <dgm:spPr/>
      <dgm:t>
        <a:bodyPr/>
        <a:lstStyle/>
        <a:p>
          <a:endParaRPr lang="en-US"/>
        </a:p>
      </dgm:t>
    </dgm:pt>
    <dgm:pt modelId="{8D05416B-E60E-4692-B6E4-C4118B276617}" type="sibTrans" cxnId="{24194D97-0518-49F4-B9D0-925951F27E87}">
      <dgm:prSet/>
      <dgm:spPr/>
      <dgm:t>
        <a:bodyPr/>
        <a:lstStyle/>
        <a:p>
          <a:endParaRPr lang="en-US"/>
        </a:p>
      </dgm:t>
    </dgm:pt>
    <dgm:pt modelId="{74E4BE3A-5E6D-44DB-B06D-8DA71883950F}">
      <dgm:prSet custT="1"/>
      <dgm:spPr/>
      <dgm:t>
        <a:bodyPr/>
        <a:lstStyle/>
        <a:p>
          <a:r>
            <a:rPr lang="en-US" sz="1900" dirty="0"/>
            <a:t>- APPLY RISK MANAGEMENT </a:t>
          </a:r>
          <a:br>
            <a:rPr lang="en-US" sz="1900" dirty="0"/>
          </a:br>
          <a:r>
            <a:rPr lang="en-US" sz="1400" dirty="0"/>
            <a:t>through the whole project, involve local expertise</a:t>
          </a:r>
          <a:endParaRPr lang="en-US" sz="1900" dirty="0"/>
        </a:p>
      </dgm:t>
    </dgm:pt>
    <dgm:pt modelId="{B463F9C2-F690-48C1-9A43-BD34821EE79A}" type="parTrans" cxnId="{933D2B61-ADF5-478C-94EE-500FCC602BE7}">
      <dgm:prSet/>
      <dgm:spPr/>
      <dgm:t>
        <a:bodyPr/>
        <a:lstStyle/>
        <a:p>
          <a:endParaRPr lang="en-US"/>
        </a:p>
      </dgm:t>
    </dgm:pt>
    <dgm:pt modelId="{A1A84869-09BA-4BE2-9334-E9027D9185CF}" type="sibTrans" cxnId="{933D2B61-ADF5-478C-94EE-500FCC602BE7}">
      <dgm:prSet/>
      <dgm:spPr/>
      <dgm:t>
        <a:bodyPr/>
        <a:lstStyle/>
        <a:p>
          <a:endParaRPr lang="en-US"/>
        </a:p>
      </dgm:t>
    </dgm:pt>
    <dgm:pt modelId="{E6AD03E1-8C51-4D16-983C-06DFB0BF39C5}">
      <dgm:prSet custT="1"/>
      <dgm:spPr/>
      <dgm:t>
        <a:bodyPr/>
        <a:lstStyle/>
        <a:p>
          <a:r>
            <a:rPr lang="en-US" sz="1800" dirty="0"/>
            <a:t>- </a:t>
          </a:r>
          <a:r>
            <a:rPr lang="en-US" sz="1900" dirty="0"/>
            <a:t>PRIORITIZE VALUE REALIZATION</a:t>
          </a:r>
        </a:p>
        <a:p>
          <a:r>
            <a:rPr lang="en-US" sz="1400" dirty="0"/>
            <a:t>all acquisitions are done to achieve business targets, not for certain integrations!</a:t>
          </a:r>
        </a:p>
      </dgm:t>
    </dgm:pt>
    <dgm:pt modelId="{CE5E20E7-BEDC-4298-A2F5-B82641516D06}" type="parTrans" cxnId="{CBAC4F4E-238C-4E9B-8AD2-D38282D6336D}">
      <dgm:prSet/>
      <dgm:spPr/>
      <dgm:t>
        <a:bodyPr/>
        <a:lstStyle/>
        <a:p>
          <a:endParaRPr lang="en-US"/>
        </a:p>
      </dgm:t>
    </dgm:pt>
    <dgm:pt modelId="{E5AA8BE4-BDF9-4A56-88DF-17FA3A7FAF93}" type="sibTrans" cxnId="{CBAC4F4E-238C-4E9B-8AD2-D38282D6336D}">
      <dgm:prSet/>
      <dgm:spPr/>
      <dgm:t>
        <a:bodyPr/>
        <a:lstStyle/>
        <a:p>
          <a:endParaRPr lang="en-US"/>
        </a:p>
      </dgm:t>
    </dgm:pt>
    <dgm:pt modelId="{12E30C97-D467-4114-A084-E9DE09D1C46B}" type="pres">
      <dgm:prSet presAssocID="{0360F278-C0AA-43FD-B19D-FA2CD1A1734A}" presName="root" presStyleCnt="0">
        <dgm:presLayoutVars>
          <dgm:dir/>
          <dgm:resizeHandles val="exact"/>
        </dgm:presLayoutVars>
      </dgm:prSet>
      <dgm:spPr/>
    </dgm:pt>
    <dgm:pt modelId="{70BEC09E-B54C-4FA5-B4AD-091FCFB5353C}" type="pres">
      <dgm:prSet presAssocID="{1E022A2A-110C-42E1-8F33-65CDE77D3C15}" presName="compNode" presStyleCnt="0"/>
      <dgm:spPr/>
    </dgm:pt>
    <dgm:pt modelId="{D74C2EBA-888C-492D-A463-6CB7EE411652}" type="pres">
      <dgm:prSet presAssocID="{1E022A2A-110C-42E1-8F33-65CDE77D3C15}" presName="bgRect" presStyleLbl="bgShp" presStyleIdx="0" presStyleCnt="6"/>
      <dgm:spPr/>
    </dgm:pt>
    <dgm:pt modelId="{C8EFB558-47CB-4793-A5E8-88CCF390FBA6}" type="pres">
      <dgm:prSet presAssocID="{1E022A2A-110C-42E1-8F33-65CDE77D3C1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04796B92-77E4-4AC0-BDDB-157F1DD15B7C}" type="pres">
      <dgm:prSet presAssocID="{1E022A2A-110C-42E1-8F33-65CDE77D3C15}" presName="spaceRect" presStyleCnt="0"/>
      <dgm:spPr/>
    </dgm:pt>
    <dgm:pt modelId="{4E81C9C6-1485-4829-92CF-5BC51E8B56BB}" type="pres">
      <dgm:prSet presAssocID="{1E022A2A-110C-42E1-8F33-65CDE77D3C15}" presName="parTx" presStyleLbl="revTx" presStyleIdx="0" presStyleCnt="6">
        <dgm:presLayoutVars>
          <dgm:chMax val="0"/>
          <dgm:chPref val="0"/>
        </dgm:presLayoutVars>
      </dgm:prSet>
      <dgm:spPr/>
    </dgm:pt>
    <dgm:pt modelId="{C0461639-B147-4056-AF61-11F0765C857B}" type="pres">
      <dgm:prSet presAssocID="{C1C5ADF1-EAED-4908-A90C-3768FA28B3A9}" presName="sibTrans" presStyleCnt="0"/>
      <dgm:spPr/>
    </dgm:pt>
    <dgm:pt modelId="{A49819EE-CD0E-49FD-9CC1-3D93C373E8EA}" type="pres">
      <dgm:prSet presAssocID="{741C961E-1895-48B1-80F2-779B94B9D53E}" presName="compNode" presStyleCnt="0"/>
      <dgm:spPr/>
    </dgm:pt>
    <dgm:pt modelId="{55C72928-53B0-4539-B0CE-4D746F3B4D8E}" type="pres">
      <dgm:prSet presAssocID="{741C961E-1895-48B1-80F2-779B94B9D53E}" presName="bgRect" presStyleLbl="bgShp" presStyleIdx="1" presStyleCnt="6"/>
      <dgm:spPr/>
    </dgm:pt>
    <dgm:pt modelId="{25C2262C-801F-4A7F-BE6A-9BDEB39B2B3D}" type="pres">
      <dgm:prSet presAssocID="{741C961E-1895-48B1-80F2-779B94B9D53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D58DFA8-5A41-4E31-B073-934503F88D56}" type="pres">
      <dgm:prSet presAssocID="{741C961E-1895-48B1-80F2-779B94B9D53E}" presName="spaceRect" presStyleCnt="0"/>
      <dgm:spPr/>
    </dgm:pt>
    <dgm:pt modelId="{28C4D6C5-5A26-471E-A662-1715DDACEC72}" type="pres">
      <dgm:prSet presAssocID="{741C961E-1895-48B1-80F2-779B94B9D53E}" presName="parTx" presStyleLbl="revTx" presStyleIdx="1" presStyleCnt="6">
        <dgm:presLayoutVars>
          <dgm:chMax val="0"/>
          <dgm:chPref val="0"/>
        </dgm:presLayoutVars>
      </dgm:prSet>
      <dgm:spPr/>
    </dgm:pt>
    <dgm:pt modelId="{990F072C-0374-4E81-A7AC-877465BF0294}" type="pres">
      <dgm:prSet presAssocID="{8F6D38ED-3E2A-4B68-A321-1A7EBB55339F}" presName="sibTrans" presStyleCnt="0"/>
      <dgm:spPr/>
    </dgm:pt>
    <dgm:pt modelId="{682BFBDD-A049-4B9D-84F1-168B2AFF458E}" type="pres">
      <dgm:prSet presAssocID="{D1F96427-4390-43F6-8F0F-B6C5FDFD7329}" presName="compNode" presStyleCnt="0"/>
      <dgm:spPr/>
    </dgm:pt>
    <dgm:pt modelId="{97AED7ED-62A2-415C-9740-C66AD8A79342}" type="pres">
      <dgm:prSet presAssocID="{D1F96427-4390-43F6-8F0F-B6C5FDFD7329}" presName="bgRect" presStyleLbl="bgShp" presStyleIdx="2" presStyleCnt="6"/>
      <dgm:spPr>
        <a:xfrm>
          <a:off x="0" y="1948812"/>
          <a:ext cx="6797675" cy="778794"/>
        </a:xfrm>
        <a:prstGeom prst="roundRect">
          <a:avLst>
            <a:gd name="adj" fmla="val 10000"/>
          </a:avLst>
        </a:prstGeom>
        <a:solidFill>
          <a:prstClr val="white">
            <a:lumMod val="95000"/>
            <a:hueOff val="0"/>
            <a:satOff val="0"/>
            <a:lumOff val="0"/>
            <a:alphaOff val="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</dgm:pt>
    <dgm:pt modelId="{199749A3-00C4-4CA3-99ED-A8FD4241F428}" type="pres">
      <dgm:prSet presAssocID="{D1F96427-4390-43F6-8F0F-B6C5FDFD732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2DF6494-4B28-476E-962C-DA337C0B5D66}" type="pres">
      <dgm:prSet presAssocID="{D1F96427-4390-43F6-8F0F-B6C5FDFD7329}" presName="spaceRect" presStyleCnt="0"/>
      <dgm:spPr/>
    </dgm:pt>
    <dgm:pt modelId="{38D14DD6-3A9B-4F03-AA25-F05E2186F219}" type="pres">
      <dgm:prSet presAssocID="{D1F96427-4390-43F6-8F0F-B6C5FDFD7329}" presName="parTx" presStyleLbl="revTx" presStyleIdx="2" presStyleCnt="6">
        <dgm:presLayoutVars>
          <dgm:chMax val="0"/>
          <dgm:chPref val="0"/>
        </dgm:presLayoutVars>
      </dgm:prSet>
      <dgm:spPr/>
    </dgm:pt>
    <dgm:pt modelId="{AEDCFA35-AFC9-476B-9EE6-E91793CF9043}" type="pres">
      <dgm:prSet presAssocID="{5406F192-192D-4A6D-8CA6-9C501D35278C}" presName="sibTrans" presStyleCnt="0"/>
      <dgm:spPr/>
    </dgm:pt>
    <dgm:pt modelId="{C4A35DFA-B4BD-41C9-952B-41B0B6A0DA67}" type="pres">
      <dgm:prSet presAssocID="{94ACE221-C1A4-4CAD-957F-C2ED56BCA3C9}" presName="compNode" presStyleCnt="0"/>
      <dgm:spPr/>
    </dgm:pt>
    <dgm:pt modelId="{39BC7B3B-7B43-4784-83F0-7CC4BC5AA212}" type="pres">
      <dgm:prSet presAssocID="{94ACE221-C1A4-4CAD-957F-C2ED56BCA3C9}" presName="bgRect" presStyleLbl="bgShp" presStyleIdx="3" presStyleCnt="6"/>
      <dgm:spPr/>
    </dgm:pt>
    <dgm:pt modelId="{A4FD5632-6E9F-4437-9034-8CAD8D1AC31D}" type="pres">
      <dgm:prSet presAssocID="{94ACE221-C1A4-4CAD-957F-C2ED56BCA3C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9BCB4F0-71FC-4807-982E-EA56BF9BD778}" type="pres">
      <dgm:prSet presAssocID="{94ACE221-C1A4-4CAD-957F-C2ED56BCA3C9}" presName="spaceRect" presStyleCnt="0"/>
      <dgm:spPr/>
    </dgm:pt>
    <dgm:pt modelId="{7B79D876-72A6-42C3-BB26-5E05F7F8D2FC}" type="pres">
      <dgm:prSet presAssocID="{94ACE221-C1A4-4CAD-957F-C2ED56BCA3C9}" presName="parTx" presStyleLbl="revTx" presStyleIdx="3" presStyleCnt="6">
        <dgm:presLayoutVars>
          <dgm:chMax val="0"/>
          <dgm:chPref val="0"/>
        </dgm:presLayoutVars>
      </dgm:prSet>
      <dgm:spPr/>
    </dgm:pt>
    <dgm:pt modelId="{6C406A03-05FB-4CDD-B9D1-E2104A810C04}" type="pres">
      <dgm:prSet presAssocID="{8D05416B-E60E-4692-B6E4-C4118B276617}" presName="sibTrans" presStyleCnt="0"/>
      <dgm:spPr/>
    </dgm:pt>
    <dgm:pt modelId="{240CC04F-67BD-41C5-BF10-7466826C408A}" type="pres">
      <dgm:prSet presAssocID="{74E4BE3A-5E6D-44DB-B06D-8DA71883950F}" presName="compNode" presStyleCnt="0"/>
      <dgm:spPr/>
    </dgm:pt>
    <dgm:pt modelId="{CFBF1E5D-8998-445D-B166-12A8DD84F28F}" type="pres">
      <dgm:prSet presAssocID="{74E4BE3A-5E6D-44DB-B06D-8DA71883950F}" presName="bgRect" presStyleLbl="bgShp" presStyleIdx="4" presStyleCnt="6"/>
      <dgm:spPr/>
    </dgm:pt>
    <dgm:pt modelId="{2B925C96-B3A0-45E3-ABAA-80096C73F6BE}" type="pres">
      <dgm:prSet presAssocID="{74E4BE3A-5E6D-44DB-B06D-8DA71883950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6291FEC-E808-4820-98EB-ADF563279040}" type="pres">
      <dgm:prSet presAssocID="{74E4BE3A-5E6D-44DB-B06D-8DA71883950F}" presName="spaceRect" presStyleCnt="0"/>
      <dgm:spPr/>
    </dgm:pt>
    <dgm:pt modelId="{5FC767D3-B13A-4569-BD22-549B3FDDE028}" type="pres">
      <dgm:prSet presAssocID="{74E4BE3A-5E6D-44DB-B06D-8DA71883950F}" presName="parTx" presStyleLbl="revTx" presStyleIdx="4" presStyleCnt="6">
        <dgm:presLayoutVars>
          <dgm:chMax val="0"/>
          <dgm:chPref val="0"/>
        </dgm:presLayoutVars>
      </dgm:prSet>
      <dgm:spPr/>
    </dgm:pt>
    <dgm:pt modelId="{559A4167-0E74-45C3-A63B-B15664748EF4}" type="pres">
      <dgm:prSet presAssocID="{A1A84869-09BA-4BE2-9334-E9027D9185CF}" presName="sibTrans" presStyleCnt="0"/>
      <dgm:spPr/>
    </dgm:pt>
    <dgm:pt modelId="{2F3C4D53-D54A-4C85-9901-1B351EBBD982}" type="pres">
      <dgm:prSet presAssocID="{E6AD03E1-8C51-4D16-983C-06DFB0BF39C5}" presName="compNode" presStyleCnt="0"/>
      <dgm:spPr/>
    </dgm:pt>
    <dgm:pt modelId="{F0DE2B26-7104-4FD8-A9C1-37B58F39169A}" type="pres">
      <dgm:prSet presAssocID="{E6AD03E1-8C51-4D16-983C-06DFB0BF39C5}" presName="bgRect" presStyleLbl="bgShp" presStyleIdx="5" presStyleCnt="6"/>
      <dgm:spPr/>
    </dgm:pt>
    <dgm:pt modelId="{3C802284-B83F-44C1-A727-77E0BBA207B2}" type="pres">
      <dgm:prSet presAssocID="{E6AD03E1-8C51-4D16-983C-06DFB0BF39C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B028D44C-7FEE-4DAD-B510-976E88F592B6}" type="pres">
      <dgm:prSet presAssocID="{E6AD03E1-8C51-4D16-983C-06DFB0BF39C5}" presName="spaceRect" presStyleCnt="0"/>
      <dgm:spPr/>
    </dgm:pt>
    <dgm:pt modelId="{D0C8D5BC-0A45-4B43-A31A-0DA95F93951C}" type="pres">
      <dgm:prSet presAssocID="{E6AD03E1-8C51-4D16-983C-06DFB0BF39C5}" presName="parTx" presStyleLbl="revTx" presStyleIdx="5" presStyleCnt="6" custScaleX="102373">
        <dgm:presLayoutVars>
          <dgm:chMax val="0"/>
          <dgm:chPref val="0"/>
        </dgm:presLayoutVars>
      </dgm:prSet>
      <dgm:spPr/>
    </dgm:pt>
  </dgm:ptLst>
  <dgm:cxnLst>
    <dgm:cxn modelId="{1AD8D42E-2EB5-4E16-ADA6-5C51A25DCEFF}" type="presOf" srcId="{D1F96427-4390-43F6-8F0F-B6C5FDFD7329}" destId="{38D14DD6-3A9B-4F03-AA25-F05E2186F219}" srcOrd="0" destOrd="0" presId="urn:microsoft.com/office/officeart/2018/2/layout/IconVerticalSolidList"/>
    <dgm:cxn modelId="{6FAD1531-CFF0-4063-A06A-26C6FFE1BA0F}" type="presOf" srcId="{94ACE221-C1A4-4CAD-957F-C2ED56BCA3C9}" destId="{7B79D876-72A6-42C3-BB26-5E05F7F8D2FC}" srcOrd="0" destOrd="0" presId="urn:microsoft.com/office/officeart/2018/2/layout/IconVerticalSolidList"/>
    <dgm:cxn modelId="{933D2B61-ADF5-478C-94EE-500FCC602BE7}" srcId="{0360F278-C0AA-43FD-B19D-FA2CD1A1734A}" destId="{74E4BE3A-5E6D-44DB-B06D-8DA71883950F}" srcOrd="4" destOrd="0" parTransId="{B463F9C2-F690-48C1-9A43-BD34821EE79A}" sibTransId="{A1A84869-09BA-4BE2-9334-E9027D9185CF}"/>
    <dgm:cxn modelId="{69E4A568-44D4-493D-90EB-E22C4EC9F499}" type="presOf" srcId="{E6AD03E1-8C51-4D16-983C-06DFB0BF39C5}" destId="{D0C8D5BC-0A45-4B43-A31A-0DA95F93951C}" srcOrd="0" destOrd="0" presId="urn:microsoft.com/office/officeart/2018/2/layout/IconVerticalSolidList"/>
    <dgm:cxn modelId="{CBAC4F4E-238C-4E9B-8AD2-D38282D6336D}" srcId="{0360F278-C0AA-43FD-B19D-FA2CD1A1734A}" destId="{E6AD03E1-8C51-4D16-983C-06DFB0BF39C5}" srcOrd="5" destOrd="0" parTransId="{CE5E20E7-BEDC-4298-A2F5-B82641516D06}" sibTransId="{E5AA8BE4-BDF9-4A56-88DF-17FA3A7FAF93}"/>
    <dgm:cxn modelId="{9DCD446F-668F-4702-B627-D5B1F9E0B1C3}" type="presOf" srcId="{1E022A2A-110C-42E1-8F33-65CDE77D3C15}" destId="{4E81C9C6-1485-4829-92CF-5BC51E8B56BB}" srcOrd="0" destOrd="0" presId="urn:microsoft.com/office/officeart/2018/2/layout/IconVerticalSolidList"/>
    <dgm:cxn modelId="{06C9BC76-1FA1-401D-B79C-28A3CC0F71CE}" type="presOf" srcId="{74E4BE3A-5E6D-44DB-B06D-8DA71883950F}" destId="{5FC767D3-B13A-4569-BD22-549B3FDDE028}" srcOrd="0" destOrd="0" presId="urn:microsoft.com/office/officeart/2018/2/layout/IconVerticalSolidList"/>
    <dgm:cxn modelId="{24194D97-0518-49F4-B9D0-925951F27E87}" srcId="{0360F278-C0AA-43FD-B19D-FA2CD1A1734A}" destId="{94ACE221-C1A4-4CAD-957F-C2ED56BCA3C9}" srcOrd="3" destOrd="0" parTransId="{CC38FEAA-3213-4F3A-8A0C-B003DAF36AE2}" sibTransId="{8D05416B-E60E-4692-B6E4-C4118B276617}"/>
    <dgm:cxn modelId="{EB77069E-1787-429E-9FA8-19358BE54399}" srcId="{0360F278-C0AA-43FD-B19D-FA2CD1A1734A}" destId="{741C961E-1895-48B1-80F2-779B94B9D53E}" srcOrd="1" destOrd="0" parTransId="{9991C6DD-3C2F-46AC-A95D-D3EC25066C44}" sibTransId="{8F6D38ED-3E2A-4B68-A321-1A7EBB55339F}"/>
    <dgm:cxn modelId="{ABA27AE6-589D-4208-92FE-9B9265ADEE1F}" type="presOf" srcId="{741C961E-1895-48B1-80F2-779B94B9D53E}" destId="{28C4D6C5-5A26-471E-A662-1715DDACEC72}" srcOrd="0" destOrd="0" presId="urn:microsoft.com/office/officeart/2018/2/layout/IconVerticalSolidList"/>
    <dgm:cxn modelId="{CCE179E8-BC94-4BA4-9E12-D54F6D4E5EFD}" srcId="{0360F278-C0AA-43FD-B19D-FA2CD1A1734A}" destId="{1E022A2A-110C-42E1-8F33-65CDE77D3C15}" srcOrd="0" destOrd="0" parTransId="{7129154F-B78A-42B3-85E4-6A0167EF5C8E}" sibTransId="{C1C5ADF1-EAED-4908-A90C-3768FA28B3A9}"/>
    <dgm:cxn modelId="{74E13EEB-A43F-457C-903E-0DDAD143313A}" type="presOf" srcId="{0360F278-C0AA-43FD-B19D-FA2CD1A1734A}" destId="{12E30C97-D467-4114-A084-E9DE09D1C46B}" srcOrd="0" destOrd="0" presId="urn:microsoft.com/office/officeart/2018/2/layout/IconVerticalSolidList"/>
    <dgm:cxn modelId="{2C5D6CF7-E814-4812-9A16-A8D9F172CE1D}" srcId="{0360F278-C0AA-43FD-B19D-FA2CD1A1734A}" destId="{D1F96427-4390-43F6-8F0F-B6C5FDFD7329}" srcOrd="2" destOrd="0" parTransId="{8F925AFC-7310-4BA5-A528-FEBBD855CDE7}" sibTransId="{5406F192-192D-4A6D-8CA6-9C501D35278C}"/>
    <dgm:cxn modelId="{7FD4C4A0-BCD3-4AA5-9F9C-EA4DCCDC8286}" type="presParOf" srcId="{12E30C97-D467-4114-A084-E9DE09D1C46B}" destId="{70BEC09E-B54C-4FA5-B4AD-091FCFB5353C}" srcOrd="0" destOrd="0" presId="urn:microsoft.com/office/officeart/2018/2/layout/IconVerticalSolidList"/>
    <dgm:cxn modelId="{9E3A7F19-E9D7-43F5-9406-B81782BF5750}" type="presParOf" srcId="{70BEC09E-B54C-4FA5-B4AD-091FCFB5353C}" destId="{D74C2EBA-888C-492D-A463-6CB7EE411652}" srcOrd="0" destOrd="0" presId="urn:microsoft.com/office/officeart/2018/2/layout/IconVerticalSolidList"/>
    <dgm:cxn modelId="{E1F4EB0F-E6BB-4095-A9D7-E52BCEAD4C0D}" type="presParOf" srcId="{70BEC09E-B54C-4FA5-B4AD-091FCFB5353C}" destId="{C8EFB558-47CB-4793-A5E8-88CCF390FBA6}" srcOrd="1" destOrd="0" presId="urn:microsoft.com/office/officeart/2018/2/layout/IconVerticalSolidList"/>
    <dgm:cxn modelId="{39D98FE5-8423-4015-ACD0-CE25B923037B}" type="presParOf" srcId="{70BEC09E-B54C-4FA5-B4AD-091FCFB5353C}" destId="{04796B92-77E4-4AC0-BDDB-157F1DD15B7C}" srcOrd="2" destOrd="0" presId="urn:microsoft.com/office/officeart/2018/2/layout/IconVerticalSolidList"/>
    <dgm:cxn modelId="{ECABB3C7-167E-4843-A82B-3F5C8165D5D8}" type="presParOf" srcId="{70BEC09E-B54C-4FA5-B4AD-091FCFB5353C}" destId="{4E81C9C6-1485-4829-92CF-5BC51E8B56BB}" srcOrd="3" destOrd="0" presId="urn:microsoft.com/office/officeart/2018/2/layout/IconVerticalSolidList"/>
    <dgm:cxn modelId="{AC6CA146-E1CB-4C0B-9FA9-AC317AF26E5F}" type="presParOf" srcId="{12E30C97-D467-4114-A084-E9DE09D1C46B}" destId="{C0461639-B147-4056-AF61-11F0765C857B}" srcOrd="1" destOrd="0" presId="urn:microsoft.com/office/officeart/2018/2/layout/IconVerticalSolidList"/>
    <dgm:cxn modelId="{5D4923A7-8AE7-47F0-9273-D44940DE3B93}" type="presParOf" srcId="{12E30C97-D467-4114-A084-E9DE09D1C46B}" destId="{A49819EE-CD0E-49FD-9CC1-3D93C373E8EA}" srcOrd="2" destOrd="0" presId="urn:microsoft.com/office/officeart/2018/2/layout/IconVerticalSolidList"/>
    <dgm:cxn modelId="{B252AD87-D1F5-48F0-85D5-5ACE5827DCC5}" type="presParOf" srcId="{A49819EE-CD0E-49FD-9CC1-3D93C373E8EA}" destId="{55C72928-53B0-4539-B0CE-4D746F3B4D8E}" srcOrd="0" destOrd="0" presId="urn:microsoft.com/office/officeart/2018/2/layout/IconVerticalSolidList"/>
    <dgm:cxn modelId="{3BA3924F-BADE-4840-9C8D-45B0A973289F}" type="presParOf" srcId="{A49819EE-CD0E-49FD-9CC1-3D93C373E8EA}" destId="{25C2262C-801F-4A7F-BE6A-9BDEB39B2B3D}" srcOrd="1" destOrd="0" presId="urn:microsoft.com/office/officeart/2018/2/layout/IconVerticalSolidList"/>
    <dgm:cxn modelId="{E4EE03CE-2402-4A86-8D87-DC946BDEB73C}" type="presParOf" srcId="{A49819EE-CD0E-49FD-9CC1-3D93C373E8EA}" destId="{FD58DFA8-5A41-4E31-B073-934503F88D56}" srcOrd="2" destOrd="0" presId="urn:microsoft.com/office/officeart/2018/2/layout/IconVerticalSolidList"/>
    <dgm:cxn modelId="{18381140-C770-442E-8617-881D5901D368}" type="presParOf" srcId="{A49819EE-CD0E-49FD-9CC1-3D93C373E8EA}" destId="{28C4D6C5-5A26-471E-A662-1715DDACEC72}" srcOrd="3" destOrd="0" presId="urn:microsoft.com/office/officeart/2018/2/layout/IconVerticalSolidList"/>
    <dgm:cxn modelId="{EB04C2E3-F559-460C-95E7-7AD16EEC47BE}" type="presParOf" srcId="{12E30C97-D467-4114-A084-E9DE09D1C46B}" destId="{990F072C-0374-4E81-A7AC-877465BF0294}" srcOrd="3" destOrd="0" presId="urn:microsoft.com/office/officeart/2018/2/layout/IconVerticalSolidList"/>
    <dgm:cxn modelId="{70D2D170-2406-4D37-9BD1-86A152146A47}" type="presParOf" srcId="{12E30C97-D467-4114-A084-E9DE09D1C46B}" destId="{682BFBDD-A049-4B9D-84F1-168B2AFF458E}" srcOrd="4" destOrd="0" presId="urn:microsoft.com/office/officeart/2018/2/layout/IconVerticalSolidList"/>
    <dgm:cxn modelId="{5BFA12F5-B0E5-487A-93F9-2630AF280889}" type="presParOf" srcId="{682BFBDD-A049-4B9D-84F1-168B2AFF458E}" destId="{97AED7ED-62A2-415C-9740-C66AD8A79342}" srcOrd="0" destOrd="0" presId="urn:microsoft.com/office/officeart/2018/2/layout/IconVerticalSolidList"/>
    <dgm:cxn modelId="{EE1D5885-8EAE-4B3A-A21B-5B848E9AD638}" type="presParOf" srcId="{682BFBDD-A049-4B9D-84F1-168B2AFF458E}" destId="{199749A3-00C4-4CA3-99ED-A8FD4241F428}" srcOrd="1" destOrd="0" presId="urn:microsoft.com/office/officeart/2018/2/layout/IconVerticalSolidList"/>
    <dgm:cxn modelId="{97BF898E-90D7-4113-BED5-D8E5E23F4D37}" type="presParOf" srcId="{682BFBDD-A049-4B9D-84F1-168B2AFF458E}" destId="{B2DF6494-4B28-476E-962C-DA337C0B5D66}" srcOrd="2" destOrd="0" presId="urn:microsoft.com/office/officeart/2018/2/layout/IconVerticalSolidList"/>
    <dgm:cxn modelId="{E384ED9B-3A5B-48C4-980B-6CEC4DC218F7}" type="presParOf" srcId="{682BFBDD-A049-4B9D-84F1-168B2AFF458E}" destId="{38D14DD6-3A9B-4F03-AA25-F05E2186F219}" srcOrd="3" destOrd="0" presId="urn:microsoft.com/office/officeart/2018/2/layout/IconVerticalSolidList"/>
    <dgm:cxn modelId="{E5FFDA0D-53B5-4DF6-9CB3-8C1FEC736982}" type="presParOf" srcId="{12E30C97-D467-4114-A084-E9DE09D1C46B}" destId="{AEDCFA35-AFC9-476B-9EE6-E91793CF9043}" srcOrd="5" destOrd="0" presId="urn:microsoft.com/office/officeart/2018/2/layout/IconVerticalSolidList"/>
    <dgm:cxn modelId="{73C08C27-D750-4EFD-A8AC-85968F9543FC}" type="presParOf" srcId="{12E30C97-D467-4114-A084-E9DE09D1C46B}" destId="{C4A35DFA-B4BD-41C9-952B-41B0B6A0DA67}" srcOrd="6" destOrd="0" presId="urn:microsoft.com/office/officeart/2018/2/layout/IconVerticalSolidList"/>
    <dgm:cxn modelId="{61F2AD38-C3DB-4163-AC98-DE1BB234244C}" type="presParOf" srcId="{C4A35DFA-B4BD-41C9-952B-41B0B6A0DA67}" destId="{39BC7B3B-7B43-4784-83F0-7CC4BC5AA212}" srcOrd="0" destOrd="0" presId="urn:microsoft.com/office/officeart/2018/2/layout/IconVerticalSolidList"/>
    <dgm:cxn modelId="{88D52A5B-F68D-48C8-AE25-E50DBB64A980}" type="presParOf" srcId="{C4A35DFA-B4BD-41C9-952B-41B0B6A0DA67}" destId="{A4FD5632-6E9F-4437-9034-8CAD8D1AC31D}" srcOrd="1" destOrd="0" presId="urn:microsoft.com/office/officeart/2018/2/layout/IconVerticalSolidList"/>
    <dgm:cxn modelId="{62F4C427-0A52-406D-AEC2-CD9F568896EA}" type="presParOf" srcId="{C4A35DFA-B4BD-41C9-952B-41B0B6A0DA67}" destId="{99BCB4F0-71FC-4807-982E-EA56BF9BD778}" srcOrd="2" destOrd="0" presId="urn:microsoft.com/office/officeart/2018/2/layout/IconVerticalSolidList"/>
    <dgm:cxn modelId="{FB6BE235-AF82-4DD7-A5A1-3D1522BBEA57}" type="presParOf" srcId="{C4A35DFA-B4BD-41C9-952B-41B0B6A0DA67}" destId="{7B79D876-72A6-42C3-BB26-5E05F7F8D2FC}" srcOrd="3" destOrd="0" presId="urn:microsoft.com/office/officeart/2018/2/layout/IconVerticalSolidList"/>
    <dgm:cxn modelId="{0872BDC5-9A9B-47BD-A228-FDF03905EE19}" type="presParOf" srcId="{12E30C97-D467-4114-A084-E9DE09D1C46B}" destId="{6C406A03-05FB-4CDD-B9D1-E2104A810C04}" srcOrd="7" destOrd="0" presId="urn:microsoft.com/office/officeart/2018/2/layout/IconVerticalSolidList"/>
    <dgm:cxn modelId="{1C70AE7B-C78F-4F5E-81DB-84D7F37D69AE}" type="presParOf" srcId="{12E30C97-D467-4114-A084-E9DE09D1C46B}" destId="{240CC04F-67BD-41C5-BF10-7466826C408A}" srcOrd="8" destOrd="0" presId="urn:microsoft.com/office/officeart/2018/2/layout/IconVerticalSolidList"/>
    <dgm:cxn modelId="{50960D41-8215-4DAF-A198-404D4CAB949B}" type="presParOf" srcId="{240CC04F-67BD-41C5-BF10-7466826C408A}" destId="{CFBF1E5D-8998-445D-B166-12A8DD84F28F}" srcOrd="0" destOrd="0" presId="urn:microsoft.com/office/officeart/2018/2/layout/IconVerticalSolidList"/>
    <dgm:cxn modelId="{DFE2CF11-B446-44EE-B192-08510EEBBE1D}" type="presParOf" srcId="{240CC04F-67BD-41C5-BF10-7466826C408A}" destId="{2B925C96-B3A0-45E3-ABAA-80096C73F6BE}" srcOrd="1" destOrd="0" presId="urn:microsoft.com/office/officeart/2018/2/layout/IconVerticalSolidList"/>
    <dgm:cxn modelId="{50B3B872-7036-4709-9C35-831CBBDAA789}" type="presParOf" srcId="{240CC04F-67BD-41C5-BF10-7466826C408A}" destId="{36291FEC-E808-4820-98EB-ADF563279040}" srcOrd="2" destOrd="0" presId="urn:microsoft.com/office/officeart/2018/2/layout/IconVerticalSolidList"/>
    <dgm:cxn modelId="{A7D1AC0D-6FAA-45A7-98BE-8693BF081064}" type="presParOf" srcId="{240CC04F-67BD-41C5-BF10-7466826C408A}" destId="{5FC767D3-B13A-4569-BD22-549B3FDDE028}" srcOrd="3" destOrd="0" presId="urn:microsoft.com/office/officeart/2018/2/layout/IconVerticalSolidList"/>
    <dgm:cxn modelId="{AB9DDAAD-7193-4559-9B25-43043EC17E10}" type="presParOf" srcId="{12E30C97-D467-4114-A084-E9DE09D1C46B}" destId="{559A4167-0E74-45C3-A63B-B15664748EF4}" srcOrd="9" destOrd="0" presId="urn:microsoft.com/office/officeart/2018/2/layout/IconVerticalSolidList"/>
    <dgm:cxn modelId="{ACE7562A-2734-43BA-AF21-9D8DD309DC8D}" type="presParOf" srcId="{12E30C97-D467-4114-A084-E9DE09D1C46B}" destId="{2F3C4D53-D54A-4C85-9901-1B351EBBD982}" srcOrd="10" destOrd="0" presId="urn:microsoft.com/office/officeart/2018/2/layout/IconVerticalSolidList"/>
    <dgm:cxn modelId="{CCC40526-BE16-4A61-AD34-9A906F4A0340}" type="presParOf" srcId="{2F3C4D53-D54A-4C85-9901-1B351EBBD982}" destId="{F0DE2B26-7104-4FD8-A9C1-37B58F39169A}" srcOrd="0" destOrd="0" presId="urn:microsoft.com/office/officeart/2018/2/layout/IconVerticalSolidList"/>
    <dgm:cxn modelId="{E427B554-2D22-452E-9594-A6672C19B653}" type="presParOf" srcId="{2F3C4D53-D54A-4C85-9901-1B351EBBD982}" destId="{3C802284-B83F-44C1-A727-77E0BBA207B2}" srcOrd="1" destOrd="0" presId="urn:microsoft.com/office/officeart/2018/2/layout/IconVerticalSolidList"/>
    <dgm:cxn modelId="{6C6D9E53-F33C-400C-BA49-AE93B0BDF42A}" type="presParOf" srcId="{2F3C4D53-D54A-4C85-9901-1B351EBBD982}" destId="{B028D44C-7FEE-4DAD-B510-976E88F592B6}" srcOrd="2" destOrd="0" presId="urn:microsoft.com/office/officeart/2018/2/layout/IconVerticalSolidList"/>
    <dgm:cxn modelId="{EE09CC88-4862-422C-89B5-DA585500FEF7}" type="presParOf" srcId="{2F3C4D53-D54A-4C85-9901-1B351EBBD982}" destId="{D0C8D5BC-0A45-4B43-A31A-0DA95F9395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C2EBA-888C-492D-A463-6CB7EE411652}">
      <dsp:nvSpPr>
        <dsp:cNvPr id="0" name=""/>
        <dsp:cNvSpPr/>
      </dsp:nvSpPr>
      <dsp:spPr>
        <a:xfrm>
          <a:off x="-6248" y="10090"/>
          <a:ext cx="6797675" cy="6728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EFB558-47CB-4793-A5E8-88CCF390FBA6}">
      <dsp:nvSpPr>
        <dsp:cNvPr id="0" name=""/>
        <dsp:cNvSpPr/>
      </dsp:nvSpPr>
      <dsp:spPr>
        <a:xfrm>
          <a:off x="197301" y="161491"/>
          <a:ext cx="370091" cy="370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81C9C6-1485-4829-92CF-5BC51E8B56BB}">
      <dsp:nvSpPr>
        <dsp:cNvPr id="0" name=""/>
        <dsp:cNvSpPr/>
      </dsp:nvSpPr>
      <dsp:spPr>
        <a:xfrm>
          <a:off x="770943" y="10090"/>
          <a:ext cx="5962237" cy="77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1" tIns="82181" rIns="82181" bIns="821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START EARLY WITH INTEGRATION/SEPARATION PLANNING </a:t>
          </a:r>
          <a:br>
            <a:rPr lang="en-US" sz="1900" kern="1200" dirty="0"/>
          </a:br>
          <a:r>
            <a:rPr lang="en-US" sz="1200" kern="1200" dirty="0"/>
            <a:t>Definitely before Signing! </a:t>
          </a:r>
          <a:endParaRPr lang="en-US" sz="1900" kern="1200" dirty="0"/>
        </a:p>
      </dsp:txBody>
      <dsp:txXfrm>
        <a:off x="770943" y="10090"/>
        <a:ext cx="5962237" cy="776514"/>
      </dsp:txXfrm>
    </dsp:sp>
    <dsp:sp modelId="{55C72928-53B0-4539-B0CE-4D746F3B4D8E}">
      <dsp:nvSpPr>
        <dsp:cNvPr id="0" name=""/>
        <dsp:cNvSpPr/>
      </dsp:nvSpPr>
      <dsp:spPr>
        <a:xfrm>
          <a:off x="-6248" y="980733"/>
          <a:ext cx="6797675" cy="6728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2262C-801F-4A7F-BE6A-9BDEB39B2B3D}">
      <dsp:nvSpPr>
        <dsp:cNvPr id="0" name=""/>
        <dsp:cNvSpPr/>
      </dsp:nvSpPr>
      <dsp:spPr>
        <a:xfrm>
          <a:off x="197301" y="1132134"/>
          <a:ext cx="370091" cy="370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C4D6C5-5A26-471E-A662-1715DDACEC72}">
      <dsp:nvSpPr>
        <dsp:cNvPr id="0" name=""/>
        <dsp:cNvSpPr/>
      </dsp:nvSpPr>
      <dsp:spPr>
        <a:xfrm>
          <a:off x="770943" y="980733"/>
          <a:ext cx="5962237" cy="77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1" tIns="82181" rIns="82181" bIns="821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AGILITY: ITERATE THE PLANS </a:t>
          </a:r>
          <a:br>
            <a:rPr lang="en-US" sz="1900" kern="1200" dirty="0"/>
          </a:br>
          <a:r>
            <a:rPr lang="en-US" sz="1400" kern="1200" dirty="0"/>
            <a:t>Validate, further develop, plan in sprints, ….</a:t>
          </a:r>
          <a:endParaRPr lang="en-US" sz="1900" kern="1200" dirty="0"/>
        </a:p>
      </dsp:txBody>
      <dsp:txXfrm>
        <a:off x="770943" y="980733"/>
        <a:ext cx="5962237" cy="776514"/>
      </dsp:txXfrm>
    </dsp:sp>
    <dsp:sp modelId="{97AED7ED-62A2-415C-9740-C66AD8A79342}">
      <dsp:nvSpPr>
        <dsp:cNvPr id="0" name=""/>
        <dsp:cNvSpPr/>
      </dsp:nvSpPr>
      <dsp:spPr>
        <a:xfrm>
          <a:off x="-6248" y="1951377"/>
          <a:ext cx="6797675" cy="672893"/>
        </a:xfrm>
        <a:prstGeom prst="roundRect">
          <a:avLst>
            <a:gd name="adj" fmla="val 10000"/>
          </a:avLst>
        </a:prstGeom>
        <a:solidFill>
          <a:prstClr val="white">
            <a:lumMod val="95000"/>
            <a:hueOff val="0"/>
            <a:satOff val="0"/>
            <a:lumOff val="0"/>
            <a:alphaOff val="0"/>
          </a:prst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9749A3-00C4-4CA3-99ED-A8FD4241F428}">
      <dsp:nvSpPr>
        <dsp:cNvPr id="0" name=""/>
        <dsp:cNvSpPr/>
      </dsp:nvSpPr>
      <dsp:spPr>
        <a:xfrm>
          <a:off x="197301" y="2102778"/>
          <a:ext cx="370091" cy="370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D14DD6-3A9B-4F03-AA25-F05E2186F219}">
      <dsp:nvSpPr>
        <dsp:cNvPr id="0" name=""/>
        <dsp:cNvSpPr/>
      </dsp:nvSpPr>
      <dsp:spPr>
        <a:xfrm>
          <a:off x="770943" y="1951377"/>
          <a:ext cx="5962237" cy="77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1" tIns="82181" rIns="82181" bIns="82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900" kern="1200" dirty="0"/>
            <a:t>DAY 1 READINESS PLAN TOTAL AND PER COUNTRY </a:t>
          </a:r>
          <a:br>
            <a:rPr lang="en-US" sz="1800" kern="1200" dirty="0"/>
          </a:br>
          <a:r>
            <a:rPr lang="en-US" sz="1400" kern="1200" dirty="0"/>
            <a:t>Consider local holidays! Christmas, Ramadan, Chinese/Persian New Year, etc.</a:t>
          </a:r>
          <a:endParaRPr lang="en-US" sz="1800" kern="1200" dirty="0"/>
        </a:p>
      </dsp:txBody>
      <dsp:txXfrm>
        <a:off x="770943" y="1951377"/>
        <a:ext cx="5962237" cy="776514"/>
      </dsp:txXfrm>
    </dsp:sp>
    <dsp:sp modelId="{39BC7B3B-7B43-4784-83F0-7CC4BC5AA212}">
      <dsp:nvSpPr>
        <dsp:cNvPr id="0" name=""/>
        <dsp:cNvSpPr/>
      </dsp:nvSpPr>
      <dsp:spPr>
        <a:xfrm>
          <a:off x="-6248" y="2922020"/>
          <a:ext cx="6797675" cy="6728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FD5632-6E9F-4437-9034-8CAD8D1AC31D}">
      <dsp:nvSpPr>
        <dsp:cNvPr id="0" name=""/>
        <dsp:cNvSpPr/>
      </dsp:nvSpPr>
      <dsp:spPr>
        <a:xfrm>
          <a:off x="197301" y="3073421"/>
          <a:ext cx="370091" cy="3700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79D876-72A6-42C3-BB26-5E05F7F8D2FC}">
      <dsp:nvSpPr>
        <dsp:cNvPr id="0" name=""/>
        <dsp:cNvSpPr/>
      </dsp:nvSpPr>
      <dsp:spPr>
        <a:xfrm>
          <a:off x="770943" y="2922020"/>
          <a:ext cx="5962237" cy="77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1" tIns="82181" rIns="82181" bIns="821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INVOLVE TOTAL AND LOCAL LEADERSHIP TEAMs </a:t>
          </a:r>
          <a:br>
            <a:rPr lang="en-US" sz="1900" kern="1200" dirty="0"/>
          </a:br>
          <a:r>
            <a:rPr lang="en-US" sz="1400" kern="1200" dirty="0"/>
            <a:t>and listen to them!</a:t>
          </a:r>
          <a:endParaRPr lang="en-US" sz="1900" kern="1200" dirty="0"/>
        </a:p>
      </dsp:txBody>
      <dsp:txXfrm>
        <a:off x="770943" y="2922020"/>
        <a:ext cx="5962237" cy="776514"/>
      </dsp:txXfrm>
    </dsp:sp>
    <dsp:sp modelId="{CFBF1E5D-8998-445D-B166-12A8DD84F28F}">
      <dsp:nvSpPr>
        <dsp:cNvPr id="0" name=""/>
        <dsp:cNvSpPr/>
      </dsp:nvSpPr>
      <dsp:spPr>
        <a:xfrm>
          <a:off x="-6248" y="3892663"/>
          <a:ext cx="6797675" cy="6728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925C96-B3A0-45E3-ABAA-80096C73F6BE}">
      <dsp:nvSpPr>
        <dsp:cNvPr id="0" name=""/>
        <dsp:cNvSpPr/>
      </dsp:nvSpPr>
      <dsp:spPr>
        <a:xfrm>
          <a:off x="197301" y="4044064"/>
          <a:ext cx="370091" cy="3700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767D3-B13A-4569-BD22-549B3FDDE028}">
      <dsp:nvSpPr>
        <dsp:cNvPr id="0" name=""/>
        <dsp:cNvSpPr/>
      </dsp:nvSpPr>
      <dsp:spPr>
        <a:xfrm>
          <a:off x="770943" y="3892663"/>
          <a:ext cx="5962237" cy="77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1" tIns="82181" rIns="82181" bIns="8218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- APPLY RISK MANAGEMENT </a:t>
          </a:r>
          <a:br>
            <a:rPr lang="en-US" sz="1900" kern="1200" dirty="0"/>
          </a:br>
          <a:r>
            <a:rPr lang="en-US" sz="1400" kern="1200" dirty="0"/>
            <a:t>through the whole project, involve local expertise</a:t>
          </a:r>
          <a:endParaRPr lang="en-US" sz="1900" kern="1200" dirty="0"/>
        </a:p>
      </dsp:txBody>
      <dsp:txXfrm>
        <a:off x="770943" y="3892663"/>
        <a:ext cx="5962237" cy="776514"/>
      </dsp:txXfrm>
    </dsp:sp>
    <dsp:sp modelId="{F0DE2B26-7104-4FD8-A9C1-37B58F39169A}">
      <dsp:nvSpPr>
        <dsp:cNvPr id="0" name=""/>
        <dsp:cNvSpPr/>
      </dsp:nvSpPr>
      <dsp:spPr>
        <a:xfrm>
          <a:off x="-6248" y="4863306"/>
          <a:ext cx="6797675" cy="6728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802284-B83F-44C1-A727-77E0BBA207B2}">
      <dsp:nvSpPr>
        <dsp:cNvPr id="0" name=""/>
        <dsp:cNvSpPr/>
      </dsp:nvSpPr>
      <dsp:spPr>
        <a:xfrm>
          <a:off x="197301" y="5014708"/>
          <a:ext cx="370091" cy="3700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8D5BC-0A45-4B43-A31A-0DA95F93951C}">
      <dsp:nvSpPr>
        <dsp:cNvPr id="0" name=""/>
        <dsp:cNvSpPr/>
      </dsp:nvSpPr>
      <dsp:spPr>
        <a:xfrm>
          <a:off x="700201" y="4863306"/>
          <a:ext cx="6103721" cy="776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81" tIns="82181" rIns="82181" bIns="82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</a:t>
          </a:r>
          <a:r>
            <a:rPr lang="en-US" sz="1900" kern="1200" dirty="0"/>
            <a:t>PRIORITIZE VALUE REALIZATION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 acquisitions are done to achieve business targets, not for certain integrations!</a:t>
          </a:r>
        </a:p>
      </dsp:txBody>
      <dsp:txXfrm>
        <a:off x="700201" y="4863306"/>
        <a:ext cx="6103721" cy="776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B1793-0EFF-4ECE-9B37-5BF1C616F495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94E9-975D-4618-B154-D67C3C7E5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1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Målet: klar efter 4 minuter!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A94E9-975D-4618-B154-D67C3C7E50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mailto:%20info@tovoy.se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tovoy.se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9BE970A-B3F0-4D84-8872-3FD777AE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30243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03602-9F22-4B94-BF7C-44E4BC66E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49A35-76DC-4CA7-8710-FD45BAD7E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110886" y="5386414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C7BA3-0204-4882-99DF-094A4AD3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1BE356-D412-459C-9771-503B850D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D1E12-B2DD-4D39-B67B-F17EECD8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FE555C-51FB-4637-85A0-0CA15C4573AF}"/>
              </a:ext>
            </a:extLst>
          </p:cNvPr>
          <p:cNvGrpSpPr/>
          <p:nvPr userDrawn="1"/>
        </p:nvGrpSpPr>
        <p:grpSpPr>
          <a:xfrm>
            <a:off x="2202874" y="1812176"/>
            <a:ext cx="7697584" cy="4447308"/>
            <a:chOff x="1242060" y="2466975"/>
            <a:chExt cx="4648199" cy="26241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875765-A942-41B2-B4D6-947D1922C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2060" y="2466975"/>
              <a:ext cx="4648199" cy="2624137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962AE5-A034-4385-BFDA-3638C335F6E6}"/>
                </a:ext>
              </a:extLst>
            </p:cNvPr>
            <p:cNvGrpSpPr/>
            <p:nvPr/>
          </p:nvGrpSpPr>
          <p:grpSpPr>
            <a:xfrm>
              <a:off x="1275616" y="2729350"/>
              <a:ext cx="1081715" cy="206797"/>
              <a:chOff x="956810" y="833438"/>
              <a:chExt cx="2141160" cy="43171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379FB18-3AA2-4B20-8E35-6BD0A916F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2125" y="833438"/>
                <a:ext cx="611945" cy="41433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A77491F-9CD4-4669-ADB4-2E6DBCB13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6025" y="833438"/>
                <a:ext cx="611945" cy="4317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7E7E87D-6CBE-4723-BBF9-3B78E84F6D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810" y="833438"/>
                <a:ext cx="693360" cy="431715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666ED8-51BF-41A9-BE67-0AA67884B1F1}"/>
                </a:ext>
              </a:extLst>
            </p:cNvPr>
            <p:cNvGrpSpPr/>
            <p:nvPr/>
          </p:nvGrpSpPr>
          <p:grpSpPr>
            <a:xfrm>
              <a:off x="2873283" y="2753294"/>
              <a:ext cx="1803152" cy="182853"/>
              <a:chOff x="2852737" y="623887"/>
              <a:chExt cx="5019131" cy="7334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3E9EC01-1020-4CE7-A235-E3E6C3B05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2737" y="623887"/>
                <a:ext cx="1209675" cy="73342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F3A9584-F93D-4526-900A-1F2DC3CB1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76712" y="623887"/>
                <a:ext cx="1141809" cy="733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8A6D43E-A0A4-47EB-8DC1-CA5B18BF8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2821" y="623887"/>
                <a:ext cx="1057275" cy="733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30924C5-3624-41C3-9B80-C7E177A0A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4396" y="623887"/>
                <a:ext cx="1267472" cy="733425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C80594-8EB3-4FB5-BD00-6E00B2430697}"/>
                </a:ext>
              </a:extLst>
            </p:cNvPr>
            <p:cNvGrpSpPr/>
            <p:nvPr/>
          </p:nvGrpSpPr>
          <p:grpSpPr>
            <a:xfrm>
              <a:off x="2470623" y="2726423"/>
              <a:ext cx="289367" cy="209724"/>
              <a:chOff x="2764226" y="1199626"/>
              <a:chExt cx="415202" cy="209724"/>
            </a:xfrm>
          </p:grpSpPr>
          <p:sp>
            <p:nvSpPr>
              <p:cNvPr id="11" name="Arrow: Right 10">
                <a:extLst>
                  <a:ext uri="{FF2B5EF4-FFF2-40B4-BE49-F238E27FC236}">
                    <a16:creationId xmlns:a16="http://schemas.microsoft.com/office/drawing/2014/main" id="{EBDB4CA1-2867-466C-906E-96440E285B5B}"/>
                  </a:ext>
                </a:extLst>
              </p:cNvPr>
              <p:cNvSpPr/>
              <p:nvPr/>
            </p:nvSpPr>
            <p:spPr>
              <a:xfrm rot="10800000">
                <a:off x="2764226" y="1199626"/>
                <a:ext cx="213866" cy="2097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CD20297C-D689-47FC-AD1D-A34159DB42D9}"/>
                  </a:ext>
                </a:extLst>
              </p:cNvPr>
              <p:cNvSpPr/>
              <p:nvPr/>
            </p:nvSpPr>
            <p:spPr>
              <a:xfrm>
                <a:off x="2965562" y="1199626"/>
                <a:ext cx="213866" cy="20972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5EEF6E6-683F-4807-8BD5-00765524B55D}"/>
              </a:ext>
            </a:extLst>
          </p:cNvPr>
          <p:cNvSpPr txBox="1"/>
          <p:nvPr userDrawn="1"/>
        </p:nvSpPr>
        <p:spPr>
          <a:xfrm>
            <a:off x="1354975" y="488737"/>
            <a:ext cx="9767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Thank you! - From words to action!</a:t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10"/>
              </a:rPr>
              <a:t>www.tovoy.se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info@tovoy.se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, +46 706 264022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5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54405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36D77-1559-4BFC-B93B-349DA4FD3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23156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5FEBCAB-B93B-41FE-8239-A3EBB7D5D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6800" y="327681"/>
            <a:ext cx="957453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0C7B5-0DCD-468E-8137-030C5ED8B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2930" y="281961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046F5-B4AD-48A0-B201-94D29ED7B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32816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8AD527-7BB3-4B6D-A25D-E743D9F06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B135FA-B976-437E-B2B2-EA36270DC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3F0010-0E65-4A05-8048-1FA496478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9331B-3298-4185-9B43-643B9DF0EC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41330" y="214843"/>
            <a:ext cx="1028700" cy="5428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1155680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521E-ED6B-4228-9ACE-23E80CFA5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Context really matters </a:t>
            </a:r>
            <a:br>
              <a:rPr lang="en-GB" dirty="0"/>
            </a:br>
            <a:r>
              <a:rPr lang="en-GB" dirty="0"/>
              <a:t>in M&amp;A!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A2B6C-9524-4F9D-92BA-E70322100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Herwig </a:t>
            </a:r>
            <a:r>
              <a:rPr lang="en-US" dirty="0" err="1"/>
              <a:t>STöckl</a:t>
            </a:r>
            <a:r>
              <a:rPr lang="en-US" dirty="0"/>
              <a:t>, CEO </a:t>
            </a:r>
            <a:r>
              <a:rPr lang="en-US" dirty="0" err="1"/>
              <a:t>tovoy</a:t>
            </a:r>
            <a:r>
              <a:rPr lang="en-US" dirty="0"/>
              <a:t> Solutions AB, 25/4/2019 </a:t>
            </a:r>
          </a:p>
          <a:p>
            <a:r>
              <a:rPr lang="en-US" dirty="0"/>
              <a:t>@</a:t>
            </a:r>
            <a:r>
              <a:rPr lang="en-GB" dirty="0"/>
              <a:t>Mergers &amp; Acquisitions: </a:t>
            </a:r>
            <a:br>
              <a:rPr lang="en-GB" dirty="0"/>
            </a:br>
            <a:r>
              <a:rPr lang="en-GB" dirty="0"/>
              <a:t>State of the Art in Research &amp; Practice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32D2A-D228-4C2A-8CD7-D4D8BC14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35" y="364030"/>
            <a:ext cx="15335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2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u="sng" dirty="0">
                <a:solidFill>
                  <a:srgbClr val="FFFFFF"/>
                </a:solidFill>
              </a:rPr>
              <a:t>EXAMPLE </a:t>
            </a:r>
            <a:r>
              <a:rPr lang="en-GB" sz="2400" u="sng" dirty="0">
                <a:solidFill>
                  <a:srgbClr val="FFFFFF"/>
                </a:solidFill>
              </a:rPr>
              <a:t>MEDIAKIND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GENERATING A JOINT VENTURE BASED ON A CARVE-OUT FROM ERICSSON AND A MAJORITY INVESTMENT OF A PRIVATE EQUITY FIRM</a:t>
            </a:r>
          </a:p>
          <a:p>
            <a:r>
              <a:rPr lang="sv-SE" sz="1400" dirty="0">
                <a:solidFill>
                  <a:srgbClr val="FFFFFF"/>
                </a:solidFill>
              </a:rPr>
              <a:t>&gt;1600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400" dirty="0">
                <a:solidFill>
                  <a:srgbClr val="FFFFFF"/>
                </a:solidFill>
              </a:rPr>
              <a:t>35 new legal </a:t>
            </a:r>
            <a:r>
              <a:rPr lang="sv-SE" sz="1400" dirty="0" err="1">
                <a:solidFill>
                  <a:srgbClr val="FFFFFF"/>
                </a:solidFill>
              </a:rPr>
              <a:t>entities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400" dirty="0">
                <a:solidFill>
                  <a:srgbClr val="FFFFFF"/>
                </a:solidFill>
              </a:rPr>
              <a:t>Business in &gt;70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endParaRPr lang="sv-SE" sz="1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9ADD3-78D3-44FF-BB9A-DEC396966DE8}"/>
              </a:ext>
            </a:extLst>
          </p:cNvPr>
          <p:cNvSpPr/>
          <p:nvPr/>
        </p:nvSpPr>
        <p:spPr>
          <a:xfrm rot="20416702">
            <a:off x="6748065" y="2591608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DE336-238C-4E37-8408-621588D35251}"/>
              </a:ext>
            </a:extLst>
          </p:cNvPr>
          <p:cNvSpPr/>
          <p:nvPr/>
        </p:nvSpPr>
        <p:spPr>
          <a:xfrm rot="21064135">
            <a:off x="6205965" y="4075453"/>
            <a:ext cx="139086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47FA-C0BA-4C76-8DFE-51C6EF0A8CFF}"/>
              </a:ext>
            </a:extLst>
          </p:cNvPr>
          <p:cNvSpPr txBox="1"/>
          <p:nvPr/>
        </p:nvSpPr>
        <p:spPr>
          <a:xfrm>
            <a:off x="4543161" y="475301"/>
            <a:ext cx="6914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Different timing and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complexity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per country: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lead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time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for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filing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a</a:t>
            </a:r>
            <a:br>
              <a:rPr lang="sv-SE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new legal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entity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a bank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account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transfer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of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employees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work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councils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</a:t>
            </a:r>
            <a:br>
              <a:rPr lang="sv-SE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work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permits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free-trade-zone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permit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etc.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FC715-AC02-4BFC-AF54-76BAA735F4A7}"/>
              </a:ext>
            </a:extLst>
          </p:cNvPr>
          <p:cNvSpPr/>
          <p:nvPr/>
        </p:nvSpPr>
        <p:spPr>
          <a:xfrm rot="20388947">
            <a:off x="8842532" y="2342479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EF0DB-F10F-4962-AF5E-59FB62DA3FCD}"/>
              </a:ext>
            </a:extLst>
          </p:cNvPr>
          <p:cNvSpPr/>
          <p:nvPr/>
        </p:nvSpPr>
        <p:spPr>
          <a:xfrm rot="1848523">
            <a:off x="9273734" y="4189910"/>
            <a:ext cx="1338382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BC6804-4469-4293-B3F1-4EC41CB48F0D}"/>
              </a:ext>
            </a:extLst>
          </p:cNvPr>
          <p:cNvSpPr/>
          <p:nvPr/>
        </p:nvSpPr>
        <p:spPr>
          <a:xfrm rot="20124450">
            <a:off x="4658005" y="1920238"/>
            <a:ext cx="1498207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8E737F-764C-463F-A4E0-9A6EEBE40C44}"/>
              </a:ext>
            </a:extLst>
          </p:cNvPr>
          <p:cNvSpPr/>
          <p:nvPr/>
        </p:nvSpPr>
        <p:spPr>
          <a:xfrm rot="1218471">
            <a:off x="5159189" y="5116285"/>
            <a:ext cx="1307904" cy="4926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27413-3981-4E35-99AA-C26F99F67FDE}"/>
              </a:ext>
            </a:extLst>
          </p:cNvPr>
          <p:cNvSpPr/>
          <p:nvPr/>
        </p:nvSpPr>
        <p:spPr>
          <a:xfrm rot="20416702">
            <a:off x="6517307" y="2465866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03DBC0-C0CC-4804-896A-6B805E0C34B2}"/>
              </a:ext>
            </a:extLst>
          </p:cNvPr>
          <p:cNvSpPr/>
          <p:nvPr/>
        </p:nvSpPr>
        <p:spPr>
          <a:xfrm rot="1218471">
            <a:off x="5226003" y="5619266"/>
            <a:ext cx="1307904" cy="4926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A5B5D-EEAE-48FA-86C6-AABCBCC96B9E}"/>
              </a:ext>
            </a:extLst>
          </p:cNvPr>
          <p:cNvSpPr/>
          <p:nvPr/>
        </p:nvSpPr>
        <p:spPr>
          <a:xfrm rot="20124450">
            <a:off x="4390795" y="1792939"/>
            <a:ext cx="1498207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F0449E-FE7B-4538-997C-3A404C32F861}"/>
              </a:ext>
            </a:extLst>
          </p:cNvPr>
          <p:cNvSpPr/>
          <p:nvPr/>
        </p:nvSpPr>
        <p:spPr>
          <a:xfrm rot="20416702">
            <a:off x="6347468" y="2243264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6118C0-A35D-4D0D-88FC-BA08F429882F}"/>
              </a:ext>
            </a:extLst>
          </p:cNvPr>
          <p:cNvSpPr/>
          <p:nvPr/>
        </p:nvSpPr>
        <p:spPr>
          <a:xfrm rot="20416702">
            <a:off x="6116710" y="211752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31AE2C-7520-4925-8341-64DF013517CE}"/>
              </a:ext>
            </a:extLst>
          </p:cNvPr>
          <p:cNvSpPr/>
          <p:nvPr/>
        </p:nvSpPr>
        <p:spPr>
          <a:xfrm rot="19908887">
            <a:off x="9278629" y="5757508"/>
            <a:ext cx="1307904" cy="2541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2644F8-E599-4B07-B437-188952D76E9A}"/>
              </a:ext>
            </a:extLst>
          </p:cNvPr>
          <p:cNvSpPr/>
          <p:nvPr/>
        </p:nvSpPr>
        <p:spPr>
          <a:xfrm rot="19908887">
            <a:off x="9121176" y="5626416"/>
            <a:ext cx="1307904" cy="2541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84E02D-F62C-458C-886E-FB0AF0225764}"/>
              </a:ext>
            </a:extLst>
          </p:cNvPr>
          <p:cNvSpPr/>
          <p:nvPr/>
        </p:nvSpPr>
        <p:spPr>
          <a:xfrm rot="20416702">
            <a:off x="6090374" y="2657888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962CD5-7B7C-4833-BFAC-0C3E07C21BC9}"/>
              </a:ext>
            </a:extLst>
          </p:cNvPr>
          <p:cNvSpPr/>
          <p:nvPr/>
        </p:nvSpPr>
        <p:spPr>
          <a:xfrm rot="20416702">
            <a:off x="5859616" y="2532146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80E7B5-9340-4BEB-8047-92A727573077}"/>
              </a:ext>
            </a:extLst>
          </p:cNvPr>
          <p:cNvSpPr/>
          <p:nvPr/>
        </p:nvSpPr>
        <p:spPr>
          <a:xfrm rot="20416702">
            <a:off x="5689777" y="2309544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B3E773-6310-4988-96BB-A764BFD85C26}"/>
              </a:ext>
            </a:extLst>
          </p:cNvPr>
          <p:cNvSpPr/>
          <p:nvPr/>
        </p:nvSpPr>
        <p:spPr>
          <a:xfrm rot="20416702">
            <a:off x="5459019" y="218380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7B8AAB-277E-49B0-884E-456486EE444D}"/>
              </a:ext>
            </a:extLst>
          </p:cNvPr>
          <p:cNvSpPr/>
          <p:nvPr/>
        </p:nvSpPr>
        <p:spPr>
          <a:xfrm rot="20124450">
            <a:off x="4670511" y="2288362"/>
            <a:ext cx="1498207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B31F14-6C63-495D-A0E4-9C9C8AD08B1A}"/>
              </a:ext>
            </a:extLst>
          </p:cNvPr>
          <p:cNvSpPr/>
          <p:nvPr/>
        </p:nvSpPr>
        <p:spPr>
          <a:xfrm rot="20124450">
            <a:off x="4403301" y="2161063"/>
            <a:ext cx="1498207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54D4C3-AA89-4D9A-8145-82D5A881D211}"/>
              </a:ext>
            </a:extLst>
          </p:cNvPr>
          <p:cNvSpPr/>
          <p:nvPr/>
        </p:nvSpPr>
        <p:spPr>
          <a:xfrm rot="20388947">
            <a:off x="8994932" y="2494879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412F5F-EC42-4594-A240-28679830FD4D}"/>
              </a:ext>
            </a:extLst>
          </p:cNvPr>
          <p:cNvSpPr/>
          <p:nvPr/>
        </p:nvSpPr>
        <p:spPr>
          <a:xfrm rot="20388947">
            <a:off x="9147332" y="2647279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53F4285-8322-452B-BEB4-134F54AA02C3}"/>
              </a:ext>
            </a:extLst>
          </p:cNvPr>
          <p:cNvSpPr/>
          <p:nvPr/>
        </p:nvSpPr>
        <p:spPr>
          <a:xfrm rot="20388947">
            <a:off x="9299732" y="2799679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0F0C4D-60F3-4D3B-9260-BBCE22DE5057}"/>
              </a:ext>
            </a:extLst>
          </p:cNvPr>
          <p:cNvSpPr/>
          <p:nvPr/>
        </p:nvSpPr>
        <p:spPr>
          <a:xfrm rot="20388947">
            <a:off x="9452132" y="2952079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182907-4766-4D08-9D14-ABF01BE681C0}"/>
              </a:ext>
            </a:extLst>
          </p:cNvPr>
          <p:cNvSpPr/>
          <p:nvPr/>
        </p:nvSpPr>
        <p:spPr>
          <a:xfrm rot="21064135">
            <a:off x="6358365" y="4227853"/>
            <a:ext cx="139086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4EE77B-B622-4005-A7F0-3B95ED86D282}"/>
              </a:ext>
            </a:extLst>
          </p:cNvPr>
          <p:cNvSpPr/>
          <p:nvPr/>
        </p:nvSpPr>
        <p:spPr>
          <a:xfrm rot="21064135">
            <a:off x="6510765" y="4380253"/>
            <a:ext cx="139086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004F02-EE25-4B12-AD4D-27770E7406EC}"/>
              </a:ext>
            </a:extLst>
          </p:cNvPr>
          <p:cNvSpPr/>
          <p:nvPr/>
        </p:nvSpPr>
        <p:spPr>
          <a:xfrm rot="21064135">
            <a:off x="6663165" y="4532653"/>
            <a:ext cx="139086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67031-E478-49EA-91CE-0CA6B804A570}"/>
              </a:ext>
            </a:extLst>
          </p:cNvPr>
          <p:cNvSpPr/>
          <p:nvPr/>
        </p:nvSpPr>
        <p:spPr>
          <a:xfrm rot="1848523">
            <a:off x="9372621" y="4366022"/>
            <a:ext cx="1338382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0E2C1A-DA1C-4AA8-A221-B70CA66AC79C}"/>
              </a:ext>
            </a:extLst>
          </p:cNvPr>
          <p:cNvSpPr/>
          <p:nvPr/>
        </p:nvSpPr>
        <p:spPr>
          <a:xfrm rot="1848523">
            <a:off x="9372621" y="4596857"/>
            <a:ext cx="1338382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C84F82A-4D42-40EC-9589-91D332E93358}"/>
              </a:ext>
            </a:extLst>
          </p:cNvPr>
          <p:cNvSpPr/>
          <p:nvPr/>
        </p:nvSpPr>
        <p:spPr>
          <a:xfrm rot="1848523">
            <a:off x="9436893" y="4867802"/>
            <a:ext cx="1338382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F8F12A-0F87-411F-A158-BB051E0ED523}"/>
              </a:ext>
            </a:extLst>
          </p:cNvPr>
          <p:cNvSpPr/>
          <p:nvPr/>
        </p:nvSpPr>
        <p:spPr>
          <a:xfrm rot="19908887">
            <a:off x="8815703" y="5626416"/>
            <a:ext cx="1307904" cy="254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D7CB443-4AF9-4199-9695-BDF49E8A0994}"/>
              </a:ext>
            </a:extLst>
          </p:cNvPr>
          <p:cNvSpPr/>
          <p:nvPr/>
        </p:nvSpPr>
        <p:spPr>
          <a:xfrm rot="19908887">
            <a:off x="8617843" y="5556814"/>
            <a:ext cx="1307904" cy="254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E63EBD-F6AA-495D-8D3A-402BB07CFE9A}"/>
              </a:ext>
            </a:extLst>
          </p:cNvPr>
          <p:cNvSpPr/>
          <p:nvPr/>
        </p:nvSpPr>
        <p:spPr>
          <a:xfrm>
            <a:off x="4361053" y="3974189"/>
            <a:ext cx="1307904" cy="517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2D5C5E-3506-4694-8071-769F7CFC6925}"/>
              </a:ext>
            </a:extLst>
          </p:cNvPr>
          <p:cNvSpPr/>
          <p:nvPr/>
        </p:nvSpPr>
        <p:spPr>
          <a:xfrm>
            <a:off x="4513453" y="4126589"/>
            <a:ext cx="1307904" cy="517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CA5A7C-2516-4048-84D5-176343B9A10D}"/>
              </a:ext>
            </a:extLst>
          </p:cNvPr>
          <p:cNvSpPr/>
          <p:nvPr/>
        </p:nvSpPr>
        <p:spPr>
          <a:xfrm>
            <a:off x="4665853" y="4278989"/>
            <a:ext cx="1307904" cy="517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F0ACB3-2EB5-4FE1-AD94-5B6F5864F8D2}"/>
              </a:ext>
            </a:extLst>
          </p:cNvPr>
          <p:cNvSpPr/>
          <p:nvPr/>
        </p:nvSpPr>
        <p:spPr>
          <a:xfrm>
            <a:off x="4818253" y="4431389"/>
            <a:ext cx="1307904" cy="517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6D5E283-9A23-40DC-B3BF-E481B448D6BD}"/>
              </a:ext>
            </a:extLst>
          </p:cNvPr>
          <p:cNvSpPr/>
          <p:nvPr/>
        </p:nvSpPr>
        <p:spPr>
          <a:xfrm rot="1218471">
            <a:off x="5536785" y="5928060"/>
            <a:ext cx="1307904" cy="492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AE732B5-4DB9-4836-8994-BCCEB76F4C67}"/>
              </a:ext>
            </a:extLst>
          </p:cNvPr>
          <p:cNvSpPr/>
          <p:nvPr/>
        </p:nvSpPr>
        <p:spPr>
          <a:xfrm>
            <a:off x="6763779" y="5447211"/>
            <a:ext cx="1307904" cy="492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UNION/WC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POWER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EF49E7-EFF6-4AC0-8CE3-23DFBD4D112E}"/>
              </a:ext>
            </a:extLst>
          </p:cNvPr>
          <p:cNvSpPr/>
          <p:nvPr/>
        </p:nvSpPr>
        <p:spPr>
          <a:xfrm>
            <a:off x="6916179" y="5599611"/>
            <a:ext cx="1307904" cy="492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UNION/WC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POWER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EA9B83-931F-41B8-B187-CB43B8DD30D6}"/>
              </a:ext>
            </a:extLst>
          </p:cNvPr>
          <p:cNvSpPr/>
          <p:nvPr/>
        </p:nvSpPr>
        <p:spPr>
          <a:xfrm>
            <a:off x="7068579" y="5752011"/>
            <a:ext cx="1307904" cy="492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UNION/WC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POWER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6A2732-CCB8-4DB7-8031-BB9DB19530A7}"/>
              </a:ext>
            </a:extLst>
          </p:cNvPr>
          <p:cNvSpPr/>
          <p:nvPr/>
        </p:nvSpPr>
        <p:spPr>
          <a:xfrm rot="20388947">
            <a:off x="10369093" y="385410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9C48E23-31E4-4D72-906C-7919F34B3AB5}"/>
              </a:ext>
            </a:extLst>
          </p:cNvPr>
          <p:cNvSpPr/>
          <p:nvPr/>
        </p:nvSpPr>
        <p:spPr>
          <a:xfrm rot="1544254">
            <a:off x="10202871" y="1919481"/>
            <a:ext cx="139872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E79513-CD61-4FD2-8E19-9A38EDC93C88}"/>
              </a:ext>
            </a:extLst>
          </p:cNvPr>
          <p:cNvSpPr/>
          <p:nvPr/>
        </p:nvSpPr>
        <p:spPr>
          <a:xfrm rot="1544254">
            <a:off x="10355271" y="2071881"/>
            <a:ext cx="139872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B4C0E43-B4BE-47C8-ACD6-FAB56DBD0E24}"/>
              </a:ext>
            </a:extLst>
          </p:cNvPr>
          <p:cNvSpPr/>
          <p:nvPr/>
        </p:nvSpPr>
        <p:spPr>
          <a:xfrm rot="1544254">
            <a:off x="10507671" y="2224281"/>
            <a:ext cx="139872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49B696-58DD-45C9-9C28-EAA7CF04FDD5}"/>
              </a:ext>
            </a:extLst>
          </p:cNvPr>
          <p:cNvSpPr/>
          <p:nvPr/>
        </p:nvSpPr>
        <p:spPr>
          <a:xfrm rot="1544254">
            <a:off x="10660071" y="2376681"/>
            <a:ext cx="139872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B268DA-9D21-42BF-97DA-8807FED91449}"/>
              </a:ext>
            </a:extLst>
          </p:cNvPr>
          <p:cNvSpPr/>
          <p:nvPr/>
        </p:nvSpPr>
        <p:spPr>
          <a:xfrm rot="20388947">
            <a:off x="10521493" y="400650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10D7FA0-A742-4F8F-93B9-E75A6DCAC227}"/>
              </a:ext>
            </a:extLst>
          </p:cNvPr>
          <p:cNvSpPr/>
          <p:nvPr/>
        </p:nvSpPr>
        <p:spPr>
          <a:xfrm rot="20388947">
            <a:off x="10673893" y="415890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33ED89E-8FCF-46D1-B326-9959EEA73C1C}"/>
              </a:ext>
            </a:extLst>
          </p:cNvPr>
          <p:cNvSpPr/>
          <p:nvPr/>
        </p:nvSpPr>
        <p:spPr>
          <a:xfrm rot="20388947">
            <a:off x="10826293" y="431130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4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2B4D48-4CC8-488C-8AEA-94D2858CB1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17287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3742E29F-0E13-4A5E-BC8B-49A0511777BE}"/>
              </a:ext>
            </a:extLst>
          </p:cNvPr>
          <p:cNvSpPr txBox="1">
            <a:spLocks/>
          </p:cNvSpPr>
          <p:nvPr/>
        </p:nvSpPr>
        <p:spPr>
          <a:xfrm>
            <a:off x="492370" y="516835"/>
            <a:ext cx="3084844" cy="2103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97789-A519-4511-A4F3-EB05C0718321}"/>
              </a:ext>
            </a:extLst>
          </p:cNvPr>
          <p:cNvSpPr/>
          <p:nvPr/>
        </p:nvSpPr>
        <p:spPr>
          <a:xfrm>
            <a:off x="492370" y="3429000"/>
            <a:ext cx="3020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FFFFFF"/>
                </a:solidFill>
              </a:rPr>
              <a:t>How</a:t>
            </a:r>
            <a:r>
              <a:rPr lang="sv-SE" dirty="0">
                <a:solidFill>
                  <a:srgbClr val="FFFFFF"/>
                </a:solidFill>
              </a:rPr>
              <a:t> to </a:t>
            </a:r>
            <a:r>
              <a:rPr lang="sv-SE" dirty="0" err="1">
                <a:solidFill>
                  <a:srgbClr val="FFFFFF"/>
                </a:solidFill>
              </a:rPr>
              <a:t>secure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success</a:t>
            </a:r>
            <a:endParaRPr lang="sv-SE" dirty="0">
              <a:solidFill>
                <a:srgbClr val="FFFFFF"/>
              </a:solidFill>
            </a:endParaRPr>
          </a:p>
          <a:p>
            <a:r>
              <a:rPr lang="sv-SE" dirty="0" err="1">
                <a:solidFill>
                  <a:srgbClr val="FFFFFF"/>
                </a:solidFill>
              </a:rPr>
              <a:t>of</a:t>
            </a:r>
            <a:r>
              <a:rPr lang="sv-SE" dirty="0">
                <a:solidFill>
                  <a:srgbClr val="FFFFFF"/>
                </a:solidFill>
              </a:rPr>
              <a:t> M&amp;A deals</a:t>
            </a:r>
          </a:p>
          <a:p>
            <a:r>
              <a:rPr lang="sv-SE" dirty="0">
                <a:solidFill>
                  <a:srgbClr val="FFFFFF"/>
                </a:solidFill>
              </a:rPr>
              <a:t>by </a:t>
            </a:r>
            <a:r>
              <a:rPr lang="sv-SE" dirty="0" err="1">
                <a:solidFill>
                  <a:srgbClr val="FFFFFF"/>
                </a:solidFill>
              </a:rPr>
              <a:t>considering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dirty="0" err="1">
                <a:solidFill>
                  <a:srgbClr val="FFFFFF"/>
                </a:solidFill>
              </a:rPr>
              <a:t>context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CD08F-3B1F-4248-A15F-D14FD140F2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06" y="4445690"/>
            <a:ext cx="2505075" cy="1895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E1FF9-FEF0-49BE-A042-E565DC39FF0A}"/>
              </a:ext>
            </a:extLst>
          </p:cNvPr>
          <p:cNvSpPr/>
          <p:nvPr/>
        </p:nvSpPr>
        <p:spPr>
          <a:xfrm>
            <a:off x="492370" y="2067739"/>
            <a:ext cx="3206134" cy="707886"/>
          </a:xfrm>
          <a:prstGeom prst="rect">
            <a:avLst/>
          </a:prstGeom>
          <a:ln w="57150"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and consider it! </a:t>
            </a:r>
            <a:b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earlier, the better!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E9F39E-681F-455B-ADF8-C53477776B11}"/>
              </a:ext>
            </a:extLst>
          </p:cNvPr>
          <p:cNvSpPr/>
          <p:nvPr/>
        </p:nvSpPr>
        <p:spPr>
          <a:xfrm>
            <a:off x="416977" y="639763"/>
            <a:ext cx="3266749" cy="23908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2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8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7B432-F9EE-46E3-855C-D8001F48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rgbClr val="FFFFFF"/>
                </a:solidFill>
              </a:rPr>
              <a:t>Amazon </a:t>
            </a:r>
            <a:r>
              <a:rPr lang="sv-SE" sz="3600" dirty="0" err="1">
                <a:solidFill>
                  <a:srgbClr val="FFFFFF"/>
                </a:solidFill>
              </a:rPr>
              <a:t>bought</a:t>
            </a:r>
            <a:r>
              <a:rPr lang="sv-SE" sz="3600" dirty="0">
                <a:solidFill>
                  <a:srgbClr val="FFFFFF"/>
                </a:solidFill>
              </a:rPr>
              <a:t> </a:t>
            </a:r>
            <a:r>
              <a:rPr lang="sv-SE" sz="3600" dirty="0" err="1">
                <a:solidFill>
                  <a:srgbClr val="FFFFFF"/>
                </a:solidFill>
              </a:rPr>
              <a:t>Whole</a:t>
            </a:r>
            <a:r>
              <a:rPr lang="sv-SE" sz="3600" dirty="0">
                <a:solidFill>
                  <a:srgbClr val="FFFFFF"/>
                </a:solidFill>
              </a:rPr>
              <a:t> Foods:</a:t>
            </a:r>
            <a:br>
              <a:rPr lang="sv-SE" sz="3600" dirty="0">
                <a:solidFill>
                  <a:srgbClr val="FFFFFF"/>
                </a:solidFill>
              </a:rPr>
            </a:br>
            <a:r>
              <a:rPr lang="sv-SE" sz="3600" dirty="0">
                <a:solidFill>
                  <a:srgbClr val="FFFFFF"/>
                </a:solidFill>
              </a:rPr>
              <a:t>BIG FAIL?</a:t>
            </a:r>
            <a:br>
              <a:rPr lang="sv-SE" sz="3600" dirty="0">
                <a:solidFill>
                  <a:srgbClr val="FFFFFF"/>
                </a:solidFill>
              </a:rPr>
            </a:b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2559-307B-4243-82F2-81B603294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5708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Amazon’s 2017 acquisition of Whole Foods was met with a lot of fanfare</a:t>
            </a:r>
            <a:r>
              <a:rPr lang="en-GB" sz="1400" dirty="0">
                <a:solidFill>
                  <a:srgbClr val="FF0000"/>
                </a:solidFill>
              </a:rPr>
              <a:t>. </a:t>
            </a:r>
            <a:r>
              <a:rPr lang="en-GB" sz="1400" dirty="0">
                <a:solidFill>
                  <a:schemeClr val="bg1"/>
                </a:solidFill>
              </a:rPr>
              <a:t>The deal would allow Amazon to grow beyond e-commerce and sell groceries in hundreds of stores while collecting significant shopper data. Meanwhile, Whole Foods could lower its prices (organic avocados for just $1.69!) and scale up after its recent declines in sales and market share. In the words of Whole Foods CEO John Mackey, the partnership was </a:t>
            </a: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“love at first sight.”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A year later</a:t>
            </a:r>
            <a:r>
              <a:rPr lang="en-GB" sz="1400" b="1" dirty="0">
                <a:solidFill>
                  <a:srgbClr val="FF0000"/>
                </a:solidFill>
              </a:rPr>
              <a:t>, </a:t>
            </a:r>
            <a:r>
              <a:rPr lang="en-GB" sz="1400" dirty="0">
                <a:solidFill>
                  <a:schemeClr val="bg1"/>
                </a:solidFill>
              </a:rPr>
              <a:t>such optimism seems hard to find at Whole Foods. Stories of </a:t>
            </a: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employees literally crying</a:t>
            </a:r>
            <a:r>
              <a:rPr lang="en-GB" sz="1400" dirty="0">
                <a:solidFill>
                  <a:schemeClr val="bg1"/>
                </a:solidFill>
              </a:rPr>
              <a:t> on the job over Amazon’s changes have begun circulating. Scorecards measuring compliance with a new inventory system are used to punish and sometimes terminate workers. A group of Whole Foods employees have recently taken steps to explore unionizing. </a:t>
            </a: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Even customers </a:t>
            </a:r>
            <a:r>
              <a:rPr lang="en-GB" sz="1400" dirty="0">
                <a:solidFill>
                  <a:schemeClr val="bg1"/>
                </a:solidFill>
              </a:rPr>
              <a:t>— the stakeholders that Amazon values the most — </a:t>
            </a:r>
            <a:r>
              <a:rPr lang="en-GB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have been angry </a:t>
            </a:r>
            <a:r>
              <a:rPr lang="en-GB" sz="1400" dirty="0">
                <a:solidFill>
                  <a:schemeClr val="bg1"/>
                </a:solidFill>
              </a:rPr>
              <a:t>over poorly stocked stores.</a:t>
            </a:r>
          </a:p>
          <a:p>
            <a:endParaRPr lang="en-GB" sz="10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142CE-0AB8-476F-AEBD-BF8F5BA6C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066666"/>
            <a:ext cx="6798082" cy="4724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DDAE-1114-4CC8-BF7A-355B493E3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901" y="0"/>
            <a:ext cx="1924050" cy="122872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2C56ECD-7528-4C18-A20D-68A78DCACEFE}"/>
              </a:ext>
            </a:extLst>
          </p:cNvPr>
          <p:cNvSpPr/>
          <p:nvPr/>
        </p:nvSpPr>
        <p:spPr>
          <a:xfrm>
            <a:off x="4742017" y="945975"/>
            <a:ext cx="827314" cy="717362"/>
          </a:xfrm>
          <a:prstGeom prst="ellips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6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6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3D053-BEC6-43E9-A3DE-BE81DF15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875207"/>
            <a:ext cx="3084844" cy="1510367"/>
          </a:xfr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After 15 years in Ericsson asked to join M&amp;A team as </a:t>
            </a:r>
            <a:r>
              <a:rPr lang="en-US" sz="2000" b="1" dirty="0">
                <a:solidFill>
                  <a:srgbClr val="FFFFFF"/>
                </a:solidFill>
              </a:rPr>
              <a:t>head of PMO to focus on value realization and business case </a:t>
            </a:r>
            <a:r>
              <a:rPr lang="en-US" sz="2000" b="1" dirty="0" err="1">
                <a:solidFill>
                  <a:srgbClr val="FFFFFF"/>
                </a:solidFill>
              </a:rPr>
              <a:t>fullfullment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E363CB-1DF8-490E-91EE-03BA03B3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3254964"/>
            <a:ext cx="3084843" cy="2995127"/>
          </a:xfrm>
          <a:ln w="38100">
            <a:solidFill>
              <a:schemeClr val="bg1"/>
            </a:solidFill>
            <a:prstDash val="dash"/>
          </a:ln>
        </p:spPr>
        <p:txBody>
          <a:bodyPr vert="horz" lIns="0" tIns="45720" rIns="0" bIns="45720" rtlCol="0">
            <a:normAutofit/>
          </a:bodyPr>
          <a:lstStyle/>
          <a:p>
            <a:r>
              <a:rPr lang="en-US" sz="1400" b="1" u="sng" dirty="0">
                <a:solidFill>
                  <a:srgbClr val="FFFFFF"/>
                </a:solidFill>
              </a:rPr>
              <a:t>10 years Siemens (telecom, IT)</a:t>
            </a:r>
          </a:p>
          <a:p>
            <a:r>
              <a:rPr lang="en-US" sz="1400" dirty="0">
                <a:solidFill>
                  <a:srgbClr val="FFFFFF"/>
                </a:solidFill>
              </a:rPr>
              <a:t>Vienna, Central Europe</a:t>
            </a:r>
          </a:p>
          <a:p>
            <a:r>
              <a:rPr lang="en-US" sz="1400" b="1" u="sng" dirty="0">
                <a:solidFill>
                  <a:srgbClr val="FFFFFF"/>
                </a:solidFill>
              </a:rPr>
              <a:t>18 years Ericsson (telecom, Fintech, IT)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Gothenborg</a:t>
            </a:r>
            <a:r>
              <a:rPr lang="en-US" sz="1400" dirty="0">
                <a:solidFill>
                  <a:srgbClr val="FFFFFF"/>
                </a:solidFill>
              </a:rPr>
              <a:t>, Stockholm &amp; Global</a:t>
            </a:r>
          </a:p>
          <a:p>
            <a:r>
              <a:rPr lang="en-US" sz="1400" b="1" u="sng" dirty="0">
                <a:solidFill>
                  <a:srgbClr val="FFFFFF"/>
                </a:solidFill>
              </a:rPr>
              <a:t>6 months </a:t>
            </a:r>
            <a:r>
              <a:rPr lang="en-US" sz="1400" b="1" u="sng" dirty="0" err="1">
                <a:solidFill>
                  <a:srgbClr val="FFFFFF"/>
                </a:solidFill>
              </a:rPr>
              <a:t>Tovoy</a:t>
            </a:r>
            <a:r>
              <a:rPr lang="en-US" sz="1400" b="1" u="sng" dirty="0">
                <a:solidFill>
                  <a:srgbClr val="FFFFFF"/>
                </a:solidFill>
              </a:rPr>
              <a:t> Solutions 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Göteborg</a:t>
            </a:r>
            <a:r>
              <a:rPr lang="en-US" sz="1400" dirty="0">
                <a:solidFill>
                  <a:srgbClr val="FFFFFF"/>
                </a:solidFill>
              </a:rPr>
              <a:t>, Wien, Oslo </a:t>
            </a:r>
          </a:p>
          <a:p>
            <a:r>
              <a:rPr lang="en-US" sz="1400" b="1" u="sng" dirty="0">
                <a:solidFill>
                  <a:srgbClr val="FFFFFF"/>
                </a:solidFill>
              </a:rPr>
              <a:t>Several NPO assignments</a:t>
            </a:r>
          </a:p>
          <a:p>
            <a:r>
              <a:rPr lang="en-US" sz="1400" dirty="0">
                <a:solidFill>
                  <a:srgbClr val="FFFFFF"/>
                </a:solidFill>
              </a:rPr>
              <a:t>Education, start-ups, sports</a:t>
            </a:r>
          </a:p>
          <a:p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7" name="Rectangle 6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808F1F-D941-4BC4-8B08-F207215E0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17" y="1332890"/>
            <a:ext cx="6798082" cy="37219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464C9-2B0C-45D8-AE25-B420E9B1A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702" y="0"/>
            <a:ext cx="1924050" cy="1228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CFB62D-D2A8-401C-8ACA-3813C67852EB}"/>
              </a:ext>
            </a:extLst>
          </p:cNvPr>
          <p:cNvSpPr txBox="1"/>
          <p:nvPr/>
        </p:nvSpPr>
        <p:spPr>
          <a:xfrm>
            <a:off x="5191845" y="5525110"/>
            <a:ext cx="6532686" cy="9233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Herwig Stöckl, CEO and owner of </a:t>
            </a:r>
            <a:r>
              <a:rPr lang="en-GB" dirty="0" err="1">
                <a:solidFill>
                  <a:schemeClr val="bg1"/>
                </a:solidFill>
              </a:rPr>
              <a:t>Tovoy</a:t>
            </a:r>
            <a:r>
              <a:rPr lang="en-GB" dirty="0">
                <a:solidFill>
                  <a:schemeClr val="bg1"/>
                </a:solidFill>
              </a:rPr>
              <a:t> Solutions AB,  *21/10/1967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in Austria, living in Sweden since 2000, married, 4 children,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former football player, trainer and still supporter</a:t>
            </a:r>
          </a:p>
        </p:txBody>
      </p:sp>
    </p:spTree>
    <p:extLst>
      <p:ext uri="{BB962C8B-B14F-4D97-AF65-F5344CB8AC3E}">
        <p14:creationId xmlns:p14="http://schemas.microsoft.com/office/powerpoint/2010/main" val="270835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FFFFFF"/>
                </a:solidFill>
              </a:rPr>
              <a:t>What is </a:t>
            </a:r>
            <a:r>
              <a:rPr lang="sv-SE" sz="2800" dirty="0" err="1">
                <a:solidFill>
                  <a:srgbClr val="FFFFFF"/>
                </a:solidFill>
              </a:rPr>
              <a:t>context</a:t>
            </a:r>
            <a:r>
              <a:rPr lang="sv-SE" sz="2800" dirty="0">
                <a:solidFill>
                  <a:srgbClr val="FFFFFF"/>
                </a:solidFill>
              </a:rPr>
              <a:t>?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CONTEXT</a:t>
            </a:r>
            <a:endParaRPr lang="en-GB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SITUATION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MILIEU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CLIMATE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BACK-GROUND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8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rgbClr val="FFFFFF"/>
                </a:solidFill>
              </a:rPr>
              <a:t>Ericsson</a:t>
            </a:r>
            <a:br>
              <a:rPr lang="sv-SE" sz="24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100 000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187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Sweden,  </a:t>
            </a:r>
            <a:r>
              <a:rPr lang="sv-SE" sz="1400" dirty="0" err="1">
                <a:solidFill>
                  <a:srgbClr val="FFFFFF"/>
                </a:solidFill>
              </a:rPr>
              <a:t>product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800" u="sng" dirty="0" err="1">
                <a:solidFill>
                  <a:srgbClr val="FFFFFF"/>
                </a:solidFill>
              </a:rPr>
              <a:t>divesting</a:t>
            </a:r>
            <a:r>
              <a:rPr lang="sv-SE" sz="1800" u="sng" dirty="0">
                <a:solidFill>
                  <a:srgbClr val="FFFFFF"/>
                </a:solidFill>
              </a:rPr>
              <a:t> POWER MODULES </a:t>
            </a:r>
            <a:br>
              <a:rPr lang="sv-SE" sz="1800" u="sng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(assets in Sweden, all </a:t>
            </a:r>
            <a:r>
              <a:rPr lang="sv-SE" sz="1400" dirty="0" err="1">
                <a:solidFill>
                  <a:srgbClr val="FFFFFF"/>
                </a:solidFill>
              </a:rPr>
              <a:t>shares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of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r>
              <a:rPr lang="sv-SE" sz="1400" dirty="0">
                <a:solidFill>
                  <a:srgbClr val="FFFFFF"/>
                </a:solidFill>
              </a:rPr>
              <a:t> in Shanghai, China, &gt;300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)</a:t>
            </a:r>
          </a:p>
          <a:p>
            <a:r>
              <a:rPr lang="sv-SE" sz="1800" dirty="0">
                <a:solidFill>
                  <a:srgbClr val="FFFFFF"/>
                </a:solidFill>
              </a:rPr>
              <a:t>to FLEX</a:t>
            </a:r>
            <a:br>
              <a:rPr lang="sv-SE" sz="18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200 000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30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US (San Jose, Cal.),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9ADD3-78D3-44FF-BB9A-DEC396966DE8}"/>
              </a:ext>
            </a:extLst>
          </p:cNvPr>
          <p:cNvSpPr/>
          <p:nvPr/>
        </p:nvSpPr>
        <p:spPr>
          <a:xfrm rot="20405839">
            <a:off x="6347468" y="2243264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DE336-238C-4E37-8408-621588D35251}"/>
              </a:ext>
            </a:extLst>
          </p:cNvPr>
          <p:cNvSpPr/>
          <p:nvPr/>
        </p:nvSpPr>
        <p:spPr>
          <a:xfrm rot="21277118">
            <a:off x="6205965" y="4075453"/>
            <a:ext cx="139086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D862A-B310-4CD0-B4C1-0AD7068D2857}"/>
              </a:ext>
            </a:extLst>
          </p:cNvPr>
          <p:cNvSpPr txBox="1"/>
          <p:nvPr/>
        </p:nvSpPr>
        <p:spPr>
          <a:xfrm>
            <a:off x="4543161" y="475301"/>
            <a:ext cx="5651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Problem 1: SHARE TRANSFER in CHINA, </a:t>
            </a:r>
            <a:r>
              <a:rPr lang="sv-SE" dirty="0" err="1"/>
              <a:t>incl</a:t>
            </a:r>
            <a:r>
              <a:rPr lang="sv-SE" dirty="0"/>
              <a:t>.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necessary</a:t>
            </a:r>
            <a:r>
              <a:rPr lang="sv-SE" dirty="0"/>
              <a:t> - but no </a:t>
            </a:r>
            <a:r>
              <a:rPr lang="sv-SE" dirty="0" err="1"/>
              <a:t>confirmatory</a:t>
            </a:r>
            <a:r>
              <a:rPr lang="sv-SE" dirty="0"/>
              <a:t> </a:t>
            </a:r>
            <a:r>
              <a:rPr lang="sv-SE" dirty="0" err="1"/>
              <a:t>answer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authorities</a:t>
            </a:r>
            <a:br>
              <a:rPr lang="sv-SE" dirty="0"/>
            </a:br>
            <a:r>
              <a:rPr lang="sv-SE" dirty="0" err="1"/>
              <a:t>Experience</a:t>
            </a:r>
            <a:r>
              <a:rPr lang="sv-SE" dirty="0"/>
              <a:t>: </a:t>
            </a:r>
            <a:r>
              <a:rPr lang="sv-SE" dirty="0" err="1"/>
              <a:t>many</a:t>
            </a:r>
            <a:r>
              <a:rPr lang="sv-SE" dirty="0"/>
              <a:t> deals in China </a:t>
            </a:r>
            <a:r>
              <a:rPr lang="sv-SE" dirty="0" err="1"/>
              <a:t>are</a:t>
            </a:r>
            <a:r>
              <a:rPr lang="sv-SE" dirty="0"/>
              <a:t> never </a:t>
            </a:r>
            <a:r>
              <a:rPr lang="sv-SE" dirty="0" err="1"/>
              <a:t>executed</a:t>
            </a:r>
            <a:r>
              <a:rPr lang="sv-SE" dirty="0"/>
              <a:t>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80E66-7E39-4B71-BBCB-D119A31C8F3C}"/>
              </a:ext>
            </a:extLst>
          </p:cNvPr>
          <p:cNvSpPr txBox="1"/>
          <p:nvPr/>
        </p:nvSpPr>
        <p:spPr>
          <a:xfrm>
            <a:off x="5175417" y="5686978"/>
            <a:ext cx="6761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Solution: </a:t>
            </a:r>
            <a:r>
              <a:rPr lang="sv-SE" dirty="0" err="1"/>
              <a:t>Fortunately</a:t>
            </a:r>
            <a:r>
              <a:rPr lang="sv-SE" dirty="0"/>
              <a:t> </a:t>
            </a:r>
            <a:r>
              <a:rPr lang="sv-SE" dirty="0" err="1"/>
              <a:t>both</a:t>
            </a:r>
            <a:r>
              <a:rPr lang="sv-SE" dirty="0"/>
              <a:t> Ericsson and </a:t>
            </a:r>
            <a:r>
              <a:rPr lang="sv-SE" dirty="0" err="1"/>
              <a:t>Flex</a:t>
            </a:r>
            <a:r>
              <a:rPr lang="sv-SE" dirty="0"/>
              <a:t> </a:t>
            </a:r>
            <a:r>
              <a:rPr lang="sv-SE" dirty="0" err="1"/>
              <a:t>were</a:t>
            </a:r>
            <a:r>
              <a:rPr lang="sv-SE" dirty="0"/>
              <a:t> </a:t>
            </a:r>
            <a:r>
              <a:rPr lang="sv-SE" dirty="0" err="1"/>
              <a:t>similar</a:t>
            </a:r>
            <a:r>
              <a:rPr lang="sv-SE" dirty="0"/>
              <a:t> </a:t>
            </a:r>
            <a:r>
              <a:rPr lang="sv-SE" dirty="0" err="1"/>
              <a:t>experienced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in M&amp;A and this was </a:t>
            </a:r>
            <a:r>
              <a:rPr lang="sv-SE" dirty="0" err="1"/>
              <a:t>covered</a:t>
            </a:r>
            <a:r>
              <a:rPr lang="sv-SE" dirty="0"/>
              <a:t> in </a:t>
            </a:r>
            <a:r>
              <a:rPr lang="sv-SE" dirty="0" err="1"/>
              <a:t>pragmatic</a:t>
            </a:r>
            <a:r>
              <a:rPr lang="sv-SE" dirty="0"/>
              <a:t> </a:t>
            </a:r>
            <a:r>
              <a:rPr lang="sv-SE" dirty="0" err="1"/>
              <a:t>contractual</a:t>
            </a:r>
            <a:r>
              <a:rPr lang="sv-SE" dirty="0"/>
              <a:t> </a:t>
            </a:r>
            <a:r>
              <a:rPr lang="sv-SE" dirty="0" err="1"/>
              <a:t>clauses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B5E0F0-09AD-49BA-AB85-0B7EFB2AC1F3}"/>
              </a:ext>
            </a:extLst>
          </p:cNvPr>
          <p:cNvSpPr/>
          <p:nvPr/>
        </p:nvSpPr>
        <p:spPr>
          <a:xfrm rot="20388947">
            <a:off x="10369093" y="385410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E21BB8-9DD9-406F-B059-0A318491F393}"/>
              </a:ext>
            </a:extLst>
          </p:cNvPr>
          <p:cNvSpPr/>
          <p:nvPr/>
        </p:nvSpPr>
        <p:spPr>
          <a:xfrm rot="1544254">
            <a:off x="10202871" y="1919481"/>
            <a:ext cx="1398720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2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6" grpId="0"/>
      <p:bldP spid="8" grpId="0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rgbClr val="FFFFFF"/>
                </a:solidFill>
              </a:rPr>
              <a:t>Ericsson</a:t>
            </a:r>
            <a:br>
              <a:rPr lang="sv-SE" sz="24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100 000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187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Sweden,  </a:t>
            </a:r>
            <a:r>
              <a:rPr lang="sv-SE" sz="1400" dirty="0" err="1">
                <a:solidFill>
                  <a:srgbClr val="FFFFFF"/>
                </a:solidFill>
              </a:rPr>
              <a:t>product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800" u="sng" dirty="0" err="1">
                <a:solidFill>
                  <a:srgbClr val="FFFFFF"/>
                </a:solidFill>
              </a:rPr>
              <a:t>divesting</a:t>
            </a:r>
            <a:r>
              <a:rPr lang="sv-SE" sz="1800" u="sng" dirty="0">
                <a:solidFill>
                  <a:srgbClr val="FFFFFF"/>
                </a:solidFill>
              </a:rPr>
              <a:t> POWER MODULES </a:t>
            </a:r>
            <a:br>
              <a:rPr lang="sv-SE" sz="1800" u="sng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(assets in Sweden, all </a:t>
            </a:r>
            <a:r>
              <a:rPr lang="sv-SE" sz="1400" dirty="0" err="1">
                <a:solidFill>
                  <a:srgbClr val="FFFFFF"/>
                </a:solidFill>
              </a:rPr>
              <a:t>shares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of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r>
              <a:rPr lang="sv-SE" sz="1400" dirty="0">
                <a:solidFill>
                  <a:srgbClr val="FFFFFF"/>
                </a:solidFill>
              </a:rPr>
              <a:t> in Shanghai, China, &gt;300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)</a:t>
            </a:r>
          </a:p>
          <a:p>
            <a:r>
              <a:rPr lang="sv-SE" sz="1800" dirty="0">
                <a:solidFill>
                  <a:srgbClr val="FFFFFF"/>
                </a:solidFill>
              </a:rPr>
              <a:t>to FLEX</a:t>
            </a:r>
            <a:br>
              <a:rPr lang="sv-SE" sz="18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200 000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30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US (San Jose, Cal.),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9ADD3-78D3-44FF-BB9A-DEC396966DE8}"/>
              </a:ext>
            </a:extLst>
          </p:cNvPr>
          <p:cNvSpPr/>
          <p:nvPr/>
        </p:nvSpPr>
        <p:spPr>
          <a:xfrm rot="20416702">
            <a:off x="6347468" y="2243264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DE336-238C-4E37-8408-621588D35251}"/>
              </a:ext>
            </a:extLst>
          </p:cNvPr>
          <p:cNvSpPr/>
          <p:nvPr/>
        </p:nvSpPr>
        <p:spPr>
          <a:xfrm rot="21064135">
            <a:off x="6205965" y="4075453"/>
            <a:ext cx="139086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47FA-C0BA-4C76-8DFE-51C6EF0A8CFF}"/>
              </a:ext>
            </a:extLst>
          </p:cNvPr>
          <p:cNvSpPr txBox="1"/>
          <p:nvPr/>
        </p:nvSpPr>
        <p:spPr>
          <a:xfrm>
            <a:off x="4543161" y="475301"/>
            <a:ext cx="6121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Problem 2: </a:t>
            </a:r>
            <a:r>
              <a:rPr lang="sv-SE" dirty="0" err="1"/>
              <a:t>According</a:t>
            </a:r>
            <a:r>
              <a:rPr lang="sv-SE" dirty="0"/>
              <a:t> to </a:t>
            </a:r>
            <a:r>
              <a:rPr lang="sv-SE" dirty="0" err="1"/>
              <a:t>law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</a:t>
            </a:r>
            <a:r>
              <a:rPr lang="sv-SE" dirty="0"/>
              <a:t> not </a:t>
            </a:r>
            <a:r>
              <a:rPr lang="sv-SE" dirty="0" err="1"/>
              <a:t>changed</a:t>
            </a:r>
            <a:br>
              <a:rPr lang="sv-SE" dirty="0"/>
            </a:br>
            <a:r>
              <a:rPr lang="sv-SE" dirty="0" err="1"/>
              <a:t>since</a:t>
            </a:r>
            <a:r>
              <a:rPr lang="sv-SE" dirty="0"/>
              <a:t> still same </a:t>
            </a:r>
            <a:r>
              <a:rPr lang="sv-SE" dirty="0" err="1"/>
              <a:t>employeer</a:t>
            </a:r>
            <a:r>
              <a:rPr lang="sv-SE" dirty="0"/>
              <a:t> (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company</a:t>
            </a:r>
            <a:r>
              <a:rPr lang="sv-SE" dirty="0"/>
              <a:t> Shanghai)</a:t>
            </a:r>
          </a:p>
          <a:p>
            <a:r>
              <a:rPr lang="sv-SE" dirty="0"/>
              <a:t>But </a:t>
            </a:r>
            <a:r>
              <a:rPr lang="sv-SE" dirty="0" err="1"/>
              <a:t>practise</a:t>
            </a:r>
            <a:r>
              <a:rPr lang="sv-SE" dirty="0"/>
              <a:t> in Shanghai </a:t>
            </a:r>
            <a:r>
              <a:rPr lang="sv-SE" dirty="0" err="1"/>
              <a:t>province</a:t>
            </a:r>
            <a:r>
              <a:rPr lang="sv-SE" dirty="0"/>
              <a:t> </a:t>
            </a:r>
            <a:r>
              <a:rPr lang="sv-SE" dirty="0" err="1"/>
              <a:t>obviously</a:t>
            </a:r>
            <a:r>
              <a:rPr lang="sv-SE" dirty="0"/>
              <a:t> different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608769-8C2D-470C-AE38-FB048947294D}"/>
              </a:ext>
            </a:extLst>
          </p:cNvPr>
          <p:cNvSpPr txBox="1"/>
          <p:nvPr/>
        </p:nvSpPr>
        <p:spPr>
          <a:xfrm>
            <a:off x="5175417" y="5686978"/>
            <a:ext cx="675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Solution: To </a:t>
            </a:r>
            <a:r>
              <a:rPr lang="sv-SE" dirty="0" err="1"/>
              <a:t>prevent</a:t>
            </a:r>
            <a:r>
              <a:rPr lang="sv-SE" dirty="0"/>
              <a:t> strike and </a:t>
            </a:r>
            <a:r>
              <a:rPr lang="sv-SE" dirty="0" err="1"/>
              <a:t>attrition</a:t>
            </a:r>
            <a:r>
              <a:rPr lang="sv-SE" dirty="0"/>
              <a:t> </a:t>
            </a:r>
            <a:r>
              <a:rPr lang="sv-SE" dirty="0" err="1"/>
              <a:t>additional</a:t>
            </a:r>
            <a:r>
              <a:rPr lang="sv-SE" dirty="0"/>
              <a:t> retention </a:t>
            </a:r>
            <a:r>
              <a:rPr lang="sv-SE" dirty="0" err="1"/>
              <a:t>payments</a:t>
            </a:r>
            <a:br>
              <a:rPr lang="sv-SE" dirty="0"/>
            </a:br>
            <a:r>
              <a:rPr lang="sv-SE" dirty="0" err="1"/>
              <a:t>necessary</a:t>
            </a:r>
            <a:r>
              <a:rPr lang="sv-SE" dirty="0"/>
              <a:t>, </a:t>
            </a:r>
            <a:r>
              <a:rPr lang="sv-SE" dirty="0" err="1"/>
              <a:t>negotiated</a:t>
            </a:r>
            <a:r>
              <a:rPr lang="sv-SE" dirty="0"/>
              <a:t> under </a:t>
            </a:r>
            <a:r>
              <a:rPr lang="sv-SE" dirty="0" err="1"/>
              <a:t>big</a:t>
            </a:r>
            <a:r>
              <a:rPr lang="sv-SE" dirty="0"/>
              <a:t> stress just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Closing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FC715-AC02-4BFC-AF54-76BAA735F4A7}"/>
              </a:ext>
            </a:extLst>
          </p:cNvPr>
          <p:cNvSpPr/>
          <p:nvPr/>
        </p:nvSpPr>
        <p:spPr>
          <a:xfrm rot="20388947">
            <a:off x="8842532" y="2342479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EF0DB-F10F-4962-AF5E-59FB62DA3FCD}"/>
              </a:ext>
            </a:extLst>
          </p:cNvPr>
          <p:cNvSpPr/>
          <p:nvPr/>
        </p:nvSpPr>
        <p:spPr>
          <a:xfrm rot="1848523">
            <a:off x="9273734" y="4189910"/>
            <a:ext cx="1338382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274771-1B4D-43E4-B0E3-0D4AFE39C357}"/>
              </a:ext>
            </a:extLst>
          </p:cNvPr>
          <p:cNvSpPr/>
          <p:nvPr/>
        </p:nvSpPr>
        <p:spPr>
          <a:xfrm rot="20388947">
            <a:off x="10369093" y="385410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540CC-C814-49EE-928F-A9FF5BBB91A8}"/>
              </a:ext>
            </a:extLst>
          </p:cNvPr>
          <p:cNvSpPr/>
          <p:nvPr/>
        </p:nvSpPr>
        <p:spPr>
          <a:xfrm rot="1544254">
            <a:off x="10202871" y="1919481"/>
            <a:ext cx="139872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rgbClr val="FFFFFF"/>
                </a:solidFill>
              </a:rPr>
              <a:t>Ericsson</a:t>
            </a:r>
            <a:br>
              <a:rPr lang="sv-SE" sz="24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100 000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187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Sweden,  </a:t>
            </a:r>
            <a:r>
              <a:rPr lang="sv-SE" sz="1400" dirty="0" err="1">
                <a:solidFill>
                  <a:srgbClr val="FFFFFF"/>
                </a:solidFill>
              </a:rPr>
              <a:t>product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800" u="sng" dirty="0" err="1">
                <a:solidFill>
                  <a:srgbClr val="FFFFFF"/>
                </a:solidFill>
              </a:rPr>
              <a:t>divesting</a:t>
            </a:r>
            <a:r>
              <a:rPr lang="sv-SE" sz="1800" u="sng" dirty="0">
                <a:solidFill>
                  <a:srgbClr val="FFFFFF"/>
                </a:solidFill>
              </a:rPr>
              <a:t> POWER MODULES </a:t>
            </a:r>
            <a:br>
              <a:rPr lang="sv-SE" sz="1800" u="sng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(assets in Sweden, all </a:t>
            </a:r>
            <a:r>
              <a:rPr lang="sv-SE" sz="1400" dirty="0" err="1">
                <a:solidFill>
                  <a:srgbClr val="FFFFFF"/>
                </a:solidFill>
              </a:rPr>
              <a:t>shares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of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r>
              <a:rPr lang="sv-SE" sz="1400" dirty="0">
                <a:solidFill>
                  <a:srgbClr val="FFFFFF"/>
                </a:solidFill>
              </a:rPr>
              <a:t> in Shanghai, China, &gt;300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)</a:t>
            </a:r>
          </a:p>
          <a:p>
            <a:r>
              <a:rPr lang="sv-SE" sz="1800" dirty="0">
                <a:solidFill>
                  <a:srgbClr val="FFFFFF"/>
                </a:solidFill>
              </a:rPr>
              <a:t>to FLEX</a:t>
            </a:r>
            <a:br>
              <a:rPr lang="sv-SE" sz="18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200 000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30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US (San Jose, Cal.),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9ADD3-78D3-44FF-BB9A-DEC396966DE8}"/>
              </a:ext>
            </a:extLst>
          </p:cNvPr>
          <p:cNvSpPr/>
          <p:nvPr/>
        </p:nvSpPr>
        <p:spPr>
          <a:xfrm rot="20416702">
            <a:off x="6347468" y="2243264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DE336-238C-4E37-8408-621588D35251}"/>
              </a:ext>
            </a:extLst>
          </p:cNvPr>
          <p:cNvSpPr/>
          <p:nvPr/>
        </p:nvSpPr>
        <p:spPr>
          <a:xfrm rot="21064135">
            <a:off x="6205965" y="4075453"/>
            <a:ext cx="139086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47FA-C0BA-4C76-8DFE-51C6EF0A8CFF}"/>
              </a:ext>
            </a:extLst>
          </p:cNvPr>
          <p:cNvSpPr txBox="1"/>
          <p:nvPr/>
        </p:nvSpPr>
        <p:spPr>
          <a:xfrm>
            <a:off x="4543161" y="475301"/>
            <a:ext cx="570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 3: Preparations for Day1,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already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g in China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whereas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only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on the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day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in Sweden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FC715-AC02-4BFC-AF54-76BAA735F4A7}"/>
              </a:ext>
            </a:extLst>
          </p:cNvPr>
          <p:cNvSpPr/>
          <p:nvPr/>
        </p:nvSpPr>
        <p:spPr>
          <a:xfrm rot="20388947">
            <a:off x="8842532" y="2342479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EF0DB-F10F-4962-AF5E-59FB62DA3FCD}"/>
              </a:ext>
            </a:extLst>
          </p:cNvPr>
          <p:cNvSpPr/>
          <p:nvPr/>
        </p:nvSpPr>
        <p:spPr>
          <a:xfrm rot="1848523">
            <a:off x="9273734" y="4189910"/>
            <a:ext cx="1338382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BC6804-4469-4293-B3F1-4EC41CB48F0D}"/>
              </a:ext>
            </a:extLst>
          </p:cNvPr>
          <p:cNvSpPr/>
          <p:nvPr/>
        </p:nvSpPr>
        <p:spPr>
          <a:xfrm rot="20124450">
            <a:off x="4658005" y="1920238"/>
            <a:ext cx="1498207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E6F0A1-633E-4143-A372-0EE1806BED23}"/>
              </a:ext>
            </a:extLst>
          </p:cNvPr>
          <p:cNvSpPr/>
          <p:nvPr/>
        </p:nvSpPr>
        <p:spPr>
          <a:xfrm rot="20416702">
            <a:off x="6116710" y="211752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9A44FE-379D-4E0D-A105-79157C5354F8}"/>
              </a:ext>
            </a:extLst>
          </p:cNvPr>
          <p:cNvSpPr/>
          <p:nvPr/>
        </p:nvSpPr>
        <p:spPr>
          <a:xfrm rot="20124450">
            <a:off x="4390795" y="1792939"/>
            <a:ext cx="1498207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8ED9A33-C26F-40FB-A626-6DA29A066C08}"/>
              </a:ext>
            </a:extLst>
          </p:cNvPr>
          <p:cNvSpPr/>
          <p:nvPr/>
        </p:nvSpPr>
        <p:spPr>
          <a:xfrm rot="20388947">
            <a:off x="10369093" y="385410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F1436B-3D8B-4AFA-80F4-D283D17E1647}"/>
              </a:ext>
            </a:extLst>
          </p:cNvPr>
          <p:cNvSpPr/>
          <p:nvPr/>
        </p:nvSpPr>
        <p:spPr>
          <a:xfrm rot="1544254">
            <a:off x="10202871" y="1919481"/>
            <a:ext cx="139872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02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rgbClr val="FFFFFF"/>
                </a:solidFill>
              </a:rPr>
              <a:t>Ericsson</a:t>
            </a:r>
            <a:br>
              <a:rPr lang="sv-SE" sz="24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100 000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187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Sweden,  </a:t>
            </a:r>
            <a:r>
              <a:rPr lang="sv-SE" sz="1400" dirty="0" err="1">
                <a:solidFill>
                  <a:srgbClr val="FFFFFF"/>
                </a:solidFill>
              </a:rPr>
              <a:t>product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800" u="sng" dirty="0" err="1">
                <a:solidFill>
                  <a:srgbClr val="FFFFFF"/>
                </a:solidFill>
              </a:rPr>
              <a:t>divesting</a:t>
            </a:r>
            <a:r>
              <a:rPr lang="sv-SE" sz="1800" u="sng" dirty="0">
                <a:solidFill>
                  <a:srgbClr val="FFFFFF"/>
                </a:solidFill>
              </a:rPr>
              <a:t> POWER MODULES </a:t>
            </a:r>
            <a:br>
              <a:rPr lang="sv-SE" sz="1800" u="sng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(assets in Sweden, all </a:t>
            </a:r>
            <a:r>
              <a:rPr lang="sv-SE" sz="1400" dirty="0" err="1">
                <a:solidFill>
                  <a:srgbClr val="FFFFFF"/>
                </a:solidFill>
              </a:rPr>
              <a:t>shares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of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r>
              <a:rPr lang="sv-SE" sz="1400" dirty="0">
                <a:solidFill>
                  <a:srgbClr val="FFFFFF"/>
                </a:solidFill>
              </a:rPr>
              <a:t> in Shanghai, China, &gt;300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)</a:t>
            </a:r>
          </a:p>
          <a:p>
            <a:r>
              <a:rPr lang="sv-SE" sz="1800" dirty="0">
                <a:solidFill>
                  <a:srgbClr val="FFFFFF"/>
                </a:solidFill>
              </a:rPr>
              <a:t>to FLEX</a:t>
            </a:r>
            <a:br>
              <a:rPr lang="sv-SE" sz="18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200 000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30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US (San Jose, Cal.),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9ADD3-78D3-44FF-BB9A-DEC396966DE8}"/>
              </a:ext>
            </a:extLst>
          </p:cNvPr>
          <p:cNvSpPr/>
          <p:nvPr/>
        </p:nvSpPr>
        <p:spPr>
          <a:xfrm rot="20416702">
            <a:off x="6347468" y="2243264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DE336-238C-4E37-8408-621588D35251}"/>
              </a:ext>
            </a:extLst>
          </p:cNvPr>
          <p:cNvSpPr/>
          <p:nvPr/>
        </p:nvSpPr>
        <p:spPr>
          <a:xfrm rot="21064135">
            <a:off x="6205965" y="4075453"/>
            <a:ext cx="139086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47FA-C0BA-4C76-8DFE-51C6EF0A8CFF}"/>
              </a:ext>
            </a:extLst>
          </p:cNvPr>
          <p:cNvSpPr txBox="1"/>
          <p:nvPr/>
        </p:nvSpPr>
        <p:spPr>
          <a:xfrm>
            <a:off x="4543161" y="475301"/>
            <a:ext cx="6392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 4: Product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selling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manufaturing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caused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different focus on different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processes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tools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and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need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br>
              <a:rPr lang="sv-SE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for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longer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TSAs (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Transactional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Services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Agreement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FC715-AC02-4BFC-AF54-76BAA735F4A7}"/>
              </a:ext>
            </a:extLst>
          </p:cNvPr>
          <p:cNvSpPr/>
          <p:nvPr/>
        </p:nvSpPr>
        <p:spPr>
          <a:xfrm rot="20388947">
            <a:off x="8842532" y="2342479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EF0DB-F10F-4962-AF5E-59FB62DA3FCD}"/>
              </a:ext>
            </a:extLst>
          </p:cNvPr>
          <p:cNvSpPr/>
          <p:nvPr/>
        </p:nvSpPr>
        <p:spPr>
          <a:xfrm rot="1848523">
            <a:off x="9273734" y="4189910"/>
            <a:ext cx="1338382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BC6804-4469-4293-B3F1-4EC41CB48F0D}"/>
              </a:ext>
            </a:extLst>
          </p:cNvPr>
          <p:cNvSpPr/>
          <p:nvPr/>
        </p:nvSpPr>
        <p:spPr>
          <a:xfrm rot="20124450">
            <a:off x="4658005" y="1920238"/>
            <a:ext cx="1498207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8E737F-764C-463F-A4E0-9A6EEBE40C44}"/>
              </a:ext>
            </a:extLst>
          </p:cNvPr>
          <p:cNvSpPr/>
          <p:nvPr/>
        </p:nvSpPr>
        <p:spPr>
          <a:xfrm rot="19908887">
            <a:off x="9278629" y="5757508"/>
            <a:ext cx="1307904" cy="254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27413-3981-4E35-99AA-C26F99F67FDE}"/>
              </a:ext>
            </a:extLst>
          </p:cNvPr>
          <p:cNvSpPr/>
          <p:nvPr/>
        </p:nvSpPr>
        <p:spPr>
          <a:xfrm rot="20416702">
            <a:off x="6116710" y="211752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03DBC0-C0CC-4804-896A-6B805E0C34B2}"/>
              </a:ext>
            </a:extLst>
          </p:cNvPr>
          <p:cNvSpPr/>
          <p:nvPr/>
        </p:nvSpPr>
        <p:spPr>
          <a:xfrm rot="1218471">
            <a:off x="5226003" y="5619266"/>
            <a:ext cx="1307904" cy="492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A5B5D-EEAE-48FA-86C6-AABCBCC96B9E}"/>
              </a:ext>
            </a:extLst>
          </p:cNvPr>
          <p:cNvSpPr/>
          <p:nvPr/>
        </p:nvSpPr>
        <p:spPr>
          <a:xfrm rot="20124450">
            <a:off x="4390795" y="1792939"/>
            <a:ext cx="1498207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E17F7B-2D7E-4C09-BA7E-7234C71830A6}"/>
              </a:ext>
            </a:extLst>
          </p:cNvPr>
          <p:cNvSpPr/>
          <p:nvPr/>
        </p:nvSpPr>
        <p:spPr>
          <a:xfrm rot="1218471">
            <a:off x="5311589" y="5268685"/>
            <a:ext cx="1307904" cy="49260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687AD0-D17E-4FF9-AD6F-AEC9F7922745}"/>
              </a:ext>
            </a:extLst>
          </p:cNvPr>
          <p:cNvSpPr/>
          <p:nvPr/>
        </p:nvSpPr>
        <p:spPr>
          <a:xfrm rot="19908887">
            <a:off x="9121176" y="5626416"/>
            <a:ext cx="1307904" cy="2541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50A420-9E38-4E56-8CDF-2B4F87A984E7}"/>
              </a:ext>
            </a:extLst>
          </p:cNvPr>
          <p:cNvSpPr/>
          <p:nvPr/>
        </p:nvSpPr>
        <p:spPr>
          <a:xfrm rot="20388947">
            <a:off x="10369093" y="385410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E558BA-D874-4C65-B059-46CB14A0D6EA}"/>
              </a:ext>
            </a:extLst>
          </p:cNvPr>
          <p:cNvSpPr/>
          <p:nvPr/>
        </p:nvSpPr>
        <p:spPr>
          <a:xfrm rot="1544254">
            <a:off x="10202871" y="1919481"/>
            <a:ext cx="139872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7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7C958-C5E7-4AA5-9EE6-F27F7693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v-SE" sz="3200" b="1" u="sng" dirty="0" err="1">
                <a:solidFill>
                  <a:srgbClr val="FFFFFF"/>
                </a:solidFill>
              </a:rPr>
              <a:t>Context</a:t>
            </a:r>
            <a:r>
              <a:rPr lang="sv-SE" sz="3200" b="1" u="sng" dirty="0">
                <a:solidFill>
                  <a:srgbClr val="FFFFFF"/>
                </a:solidFill>
              </a:rPr>
              <a:t> really </a:t>
            </a:r>
            <a:r>
              <a:rPr lang="sv-SE" sz="3200" b="1" u="sng" dirty="0" err="1">
                <a:solidFill>
                  <a:srgbClr val="FFFFFF"/>
                </a:solidFill>
              </a:rPr>
              <a:t>matters</a:t>
            </a:r>
            <a:r>
              <a:rPr lang="sv-SE" sz="3200" b="1" u="sng" dirty="0">
                <a:solidFill>
                  <a:srgbClr val="FFFFFF"/>
                </a:solidFill>
              </a:rPr>
              <a:t> in M&amp;A!</a:t>
            </a:r>
            <a:br>
              <a:rPr lang="sv-SE" sz="3200" dirty="0">
                <a:solidFill>
                  <a:srgbClr val="FFFFFF"/>
                </a:solidFill>
              </a:rPr>
            </a:br>
            <a:br>
              <a:rPr lang="sv-SE" sz="3200" dirty="0">
                <a:solidFill>
                  <a:srgbClr val="FFFFFF"/>
                </a:solidFill>
              </a:rPr>
            </a:b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A378B23-DDCE-45F2-A2A7-73980019F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v-SE" sz="1800" dirty="0">
                <a:solidFill>
                  <a:srgbClr val="FFFFFF"/>
                </a:solidFill>
              </a:rPr>
              <a:t>Ericsson</a:t>
            </a:r>
            <a:br>
              <a:rPr lang="sv-SE" sz="24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100 000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187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Sweden,  </a:t>
            </a:r>
            <a:r>
              <a:rPr lang="sv-SE" sz="1400" dirty="0" err="1">
                <a:solidFill>
                  <a:srgbClr val="FFFFFF"/>
                </a:solidFill>
              </a:rPr>
              <a:t>product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sv-SE" sz="1400" dirty="0">
              <a:solidFill>
                <a:srgbClr val="FFFFFF"/>
              </a:solidFill>
            </a:endParaRPr>
          </a:p>
          <a:p>
            <a:r>
              <a:rPr lang="sv-SE" sz="1800" u="sng" dirty="0" err="1">
                <a:solidFill>
                  <a:srgbClr val="FFFFFF"/>
                </a:solidFill>
              </a:rPr>
              <a:t>divesting</a:t>
            </a:r>
            <a:r>
              <a:rPr lang="sv-SE" sz="1800" u="sng" dirty="0">
                <a:solidFill>
                  <a:srgbClr val="FFFFFF"/>
                </a:solidFill>
              </a:rPr>
              <a:t> POWER MODULES </a:t>
            </a:r>
            <a:br>
              <a:rPr lang="sv-SE" sz="1800" u="sng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(assets in Sweden, all </a:t>
            </a:r>
            <a:r>
              <a:rPr lang="sv-SE" sz="1400" dirty="0" err="1">
                <a:solidFill>
                  <a:srgbClr val="FFFFFF"/>
                </a:solidFill>
              </a:rPr>
              <a:t>shares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of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r>
              <a:rPr lang="sv-SE" sz="1400" dirty="0">
                <a:solidFill>
                  <a:srgbClr val="FFFFFF"/>
                </a:solidFill>
              </a:rPr>
              <a:t> in Shanghai, China, &gt;300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)</a:t>
            </a:r>
          </a:p>
          <a:p>
            <a:r>
              <a:rPr lang="sv-SE" sz="1800" dirty="0">
                <a:solidFill>
                  <a:srgbClr val="FFFFFF"/>
                </a:solidFill>
              </a:rPr>
              <a:t>to FLEX</a:t>
            </a:r>
            <a:br>
              <a:rPr lang="sv-SE" sz="1800" dirty="0">
                <a:solidFill>
                  <a:srgbClr val="FFFFFF"/>
                </a:solidFill>
              </a:rPr>
            </a:br>
            <a:r>
              <a:rPr lang="sv-SE" sz="1400" dirty="0">
                <a:solidFill>
                  <a:srgbClr val="FFFFFF"/>
                </a:solidFill>
              </a:rPr>
              <a:t>200 000 </a:t>
            </a:r>
            <a:r>
              <a:rPr lang="sv-SE" sz="1400" dirty="0" err="1">
                <a:solidFill>
                  <a:srgbClr val="FFFFFF"/>
                </a:solidFill>
              </a:rPr>
              <a:t>staff</a:t>
            </a:r>
            <a:r>
              <a:rPr lang="sv-SE" sz="1400" dirty="0">
                <a:solidFill>
                  <a:srgbClr val="FFFFFF"/>
                </a:solidFill>
              </a:rPr>
              <a:t> in 30 </a:t>
            </a:r>
            <a:r>
              <a:rPr lang="sv-SE" sz="1400" dirty="0" err="1">
                <a:solidFill>
                  <a:srgbClr val="FFFFFF"/>
                </a:solidFill>
              </a:rPr>
              <a:t>countries</a:t>
            </a:r>
            <a:r>
              <a:rPr lang="sv-SE" sz="1400" dirty="0">
                <a:solidFill>
                  <a:srgbClr val="FFFFFF"/>
                </a:solidFill>
              </a:rPr>
              <a:t>, HQ in US (San Jose, Cal.), </a:t>
            </a:r>
            <a:r>
              <a:rPr lang="sv-SE" sz="1400" dirty="0" err="1">
                <a:solidFill>
                  <a:srgbClr val="FFFFFF"/>
                </a:solidFill>
              </a:rPr>
              <a:t>manufacturing</a:t>
            </a:r>
            <a:r>
              <a:rPr lang="sv-SE" sz="1400" dirty="0">
                <a:solidFill>
                  <a:srgbClr val="FFFFFF"/>
                </a:solidFill>
              </a:rPr>
              <a:t> </a:t>
            </a:r>
            <a:r>
              <a:rPr lang="sv-SE" sz="1400" dirty="0" err="1">
                <a:solidFill>
                  <a:srgbClr val="FFFFFF"/>
                </a:solidFill>
              </a:rPr>
              <a:t>company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970DA2-422D-459E-B0D6-D54B00C6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978" y="0"/>
            <a:ext cx="1704975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C3F454-94B4-4F48-9A5A-8D8969B9FE0C}"/>
              </a:ext>
            </a:extLst>
          </p:cNvPr>
          <p:cNvSpPr/>
          <p:nvPr/>
        </p:nvSpPr>
        <p:spPr>
          <a:xfrm>
            <a:off x="6901395" y="2958737"/>
            <a:ext cx="2487604" cy="940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CE95CF3-94DC-46DC-9431-2A4E94C34B23}"/>
              </a:ext>
            </a:extLst>
          </p:cNvPr>
          <p:cNvSpPr/>
          <p:nvPr/>
        </p:nvSpPr>
        <p:spPr>
          <a:xfrm>
            <a:off x="7299402" y="1410788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EB11B7-3049-4229-9827-4D5A9AE6A1DB}"/>
              </a:ext>
            </a:extLst>
          </p:cNvPr>
          <p:cNvSpPr/>
          <p:nvPr/>
        </p:nvSpPr>
        <p:spPr>
          <a:xfrm>
            <a:off x="7300465" y="4785360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MILIEU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9646A-797A-4043-94B6-B9C4BEBF5F45}"/>
              </a:ext>
            </a:extLst>
          </p:cNvPr>
          <p:cNvSpPr/>
          <p:nvPr/>
        </p:nvSpPr>
        <p:spPr>
          <a:xfrm>
            <a:off x="4658005" y="3098073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126CC0-DDB5-4CBA-BEB9-335136C21BE3}"/>
              </a:ext>
            </a:extLst>
          </p:cNvPr>
          <p:cNvSpPr/>
          <p:nvPr/>
        </p:nvSpPr>
        <p:spPr>
          <a:xfrm>
            <a:off x="9942925" y="3098072"/>
            <a:ext cx="1689463" cy="66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BACK-GROUND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09ADD3-78D3-44FF-BB9A-DEC396966DE8}"/>
              </a:ext>
            </a:extLst>
          </p:cNvPr>
          <p:cNvSpPr/>
          <p:nvPr/>
        </p:nvSpPr>
        <p:spPr>
          <a:xfrm rot="20416702">
            <a:off x="6748065" y="2591608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5DE336-238C-4E37-8408-621588D35251}"/>
              </a:ext>
            </a:extLst>
          </p:cNvPr>
          <p:cNvSpPr/>
          <p:nvPr/>
        </p:nvSpPr>
        <p:spPr>
          <a:xfrm rot="21064135">
            <a:off x="6205965" y="4075453"/>
            <a:ext cx="139086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3747FA-C0BA-4C76-8DFE-51C6EF0A8CFF}"/>
              </a:ext>
            </a:extLst>
          </p:cNvPr>
          <p:cNvSpPr txBox="1"/>
          <p:nvPr/>
        </p:nvSpPr>
        <p:spPr>
          <a:xfrm>
            <a:off x="4543161" y="475301"/>
            <a:ext cx="631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5: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Both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companies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have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efficient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virtual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hubs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i.e. a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country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, </a:t>
            </a:r>
            <a:br>
              <a:rPr lang="sv-SE" dirty="0">
                <a:solidFill>
                  <a:srgbClr val="000000"/>
                </a:solidFill>
                <a:latin typeface="Calibri" panose="020F0502020204030204"/>
              </a:rPr>
            </a:b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but the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goods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are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in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another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 – just not the same </a:t>
            </a:r>
            <a:r>
              <a:rPr lang="sv-SE" dirty="0" err="1">
                <a:solidFill>
                  <a:srgbClr val="000000"/>
                </a:solidFill>
                <a:latin typeface="Calibri" panose="020F0502020204030204"/>
              </a:rPr>
              <a:t>countries</a:t>
            </a:r>
            <a:r>
              <a:rPr lang="sv-SE" dirty="0">
                <a:solidFill>
                  <a:srgbClr val="000000"/>
                </a:solidFill>
                <a:latin typeface="Calibri" panose="020F0502020204030204"/>
              </a:rPr>
              <a:t>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5FC715-AC02-4BFC-AF54-76BAA735F4A7}"/>
              </a:ext>
            </a:extLst>
          </p:cNvPr>
          <p:cNvSpPr/>
          <p:nvPr/>
        </p:nvSpPr>
        <p:spPr>
          <a:xfrm rot="20388947">
            <a:off x="8842532" y="2342479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CULTURE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8EF0DB-F10F-4962-AF5E-59FB62DA3FCD}"/>
              </a:ext>
            </a:extLst>
          </p:cNvPr>
          <p:cNvSpPr/>
          <p:nvPr/>
        </p:nvSpPr>
        <p:spPr>
          <a:xfrm rot="1848523">
            <a:off x="9273734" y="4189910"/>
            <a:ext cx="1338382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BC6804-4469-4293-B3F1-4EC41CB48F0D}"/>
              </a:ext>
            </a:extLst>
          </p:cNvPr>
          <p:cNvSpPr/>
          <p:nvPr/>
        </p:nvSpPr>
        <p:spPr>
          <a:xfrm rot="20124450">
            <a:off x="4658005" y="1920238"/>
            <a:ext cx="1498207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8E737F-764C-463F-A4E0-9A6EEBE40C44}"/>
              </a:ext>
            </a:extLst>
          </p:cNvPr>
          <p:cNvSpPr/>
          <p:nvPr/>
        </p:nvSpPr>
        <p:spPr>
          <a:xfrm rot="1218471">
            <a:off x="5159189" y="5116285"/>
            <a:ext cx="1307904" cy="4926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27413-3981-4E35-99AA-C26F99F67FDE}"/>
              </a:ext>
            </a:extLst>
          </p:cNvPr>
          <p:cNvSpPr/>
          <p:nvPr/>
        </p:nvSpPr>
        <p:spPr>
          <a:xfrm rot="20416702">
            <a:off x="6517307" y="2465866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03DBC0-C0CC-4804-896A-6B805E0C34B2}"/>
              </a:ext>
            </a:extLst>
          </p:cNvPr>
          <p:cNvSpPr/>
          <p:nvPr/>
        </p:nvSpPr>
        <p:spPr>
          <a:xfrm rot="1218471">
            <a:off x="5226003" y="5619266"/>
            <a:ext cx="1307904" cy="4926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HERITAGE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A5B5D-EEAE-48FA-86C6-AABCBCC96B9E}"/>
              </a:ext>
            </a:extLst>
          </p:cNvPr>
          <p:cNvSpPr/>
          <p:nvPr/>
        </p:nvSpPr>
        <p:spPr>
          <a:xfrm rot="20124450">
            <a:off x="4390795" y="1792939"/>
            <a:ext cx="1498207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F0449E-FE7B-4538-997C-3A404C32F861}"/>
              </a:ext>
            </a:extLst>
          </p:cNvPr>
          <p:cNvSpPr/>
          <p:nvPr/>
        </p:nvSpPr>
        <p:spPr>
          <a:xfrm rot="20416702">
            <a:off x="6347468" y="2243264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6118C0-A35D-4D0D-88FC-BA08F429882F}"/>
              </a:ext>
            </a:extLst>
          </p:cNvPr>
          <p:cNvSpPr/>
          <p:nvPr/>
        </p:nvSpPr>
        <p:spPr>
          <a:xfrm rot="20416702">
            <a:off x="6116710" y="2117522"/>
            <a:ext cx="1307904" cy="304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0FB2DF-4BA7-47CD-9122-CD17B58470E5}"/>
              </a:ext>
            </a:extLst>
          </p:cNvPr>
          <p:cNvSpPr/>
          <p:nvPr/>
        </p:nvSpPr>
        <p:spPr>
          <a:xfrm rot="19908887">
            <a:off x="9278629" y="5757508"/>
            <a:ext cx="1307904" cy="2541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1E2B9C-C3E6-4761-827A-CCF2704B74D5}"/>
              </a:ext>
            </a:extLst>
          </p:cNvPr>
          <p:cNvSpPr/>
          <p:nvPr/>
        </p:nvSpPr>
        <p:spPr>
          <a:xfrm rot="19908887">
            <a:off x="9121176" y="5626416"/>
            <a:ext cx="1307904" cy="2541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BEDDD4-80AB-4D33-B611-C99A1A55DF02}"/>
              </a:ext>
            </a:extLst>
          </p:cNvPr>
          <p:cNvSpPr/>
          <p:nvPr/>
        </p:nvSpPr>
        <p:spPr>
          <a:xfrm rot="20388947">
            <a:off x="10369093" y="3854102"/>
            <a:ext cx="1307904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MATURITY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CAFCFD-8A6B-4D0C-AEDE-5FD9B9CBF339}"/>
              </a:ext>
            </a:extLst>
          </p:cNvPr>
          <p:cNvSpPr/>
          <p:nvPr/>
        </p:nvSpPr>
        <p:spPr>
          <a:xfrm rot="1544254">
            <a:off x="10202871" y="1919481"/>
            <a:ext cx="1398720" cy="30480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8827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642</Words>
  <Application>Microsoft Office PowerPoint</Application>
  <PresentationFormat>Widescreen</PresentationFormat>
  <Paragraphs>204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Context really matters  in M&amp;A!</vt:lpstr>
      <vt:lpstr>Amazon bought Whole Foods: BIG FAIL? </vt:lpstr>
      <vt:lpstr>After 15 years in Ericsson asked to join M&amp;A team as head of PMO to focus on value realization and business case fullfullment</vt:lpstr>
      <vt:lpstr>Context really matters in M&amp;A!  </vt:lpstr>
      <vt:lpstr>Context really matters in M&amp;A!  </vt:lpstr>
      <vt:lpstr>Context really matters in M&amp;A!  </vt:lpstr>
      <vt:lpstr>Context really matters in M&amp;A!  </vt:lpstr>
      <vt:lpstr>Context really matters in M&amp;A!  </vt:lpstr>
      <vt:lpstr>Context really matters in M&amp;A!  </vt:lpstr>
      <vt:lpstr>Context really matters in M&amp;A!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 du lyckas med förvärv!</dc:title>
  <dc:creator>Herwig Stöckl</dc:creator>
  <cp:lastModifiedBy>Herwig Stöckl</cp:lastModifiedBy>
  <cp:revision>28</cp:revision>
  <dcterms:created xsi:type="dcterms:W3CDTF">2019-03-08T13:42:19Z</dcterms:created>
  <dcterms:modified xsi:type="dcterms:W3CDTF">2019-04-16T21:37:29Z</dcterms:modified>
</cp:coreProperties>
</file>